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 id="2147483757" r:id="rId2"/>
  </p:sldMasterIdLst>
  <p:notesMasterIdLst>
    <p:notesMasterId r:id="rId9"/>
  </p:notesMasterIdLst>
  <p:handoutMasterIdLst>
    <p:handoutMasterId r:id="rId10"/>
  </p:handoutMasterIdLst>
  <p:sldIdLst>
    <p:sldId id="464" r:id="rId3"/>
    <p:sldId id="1040" r:id="rId4"/>
    <p:sldId id="1055" r:id="rId5"/>
    <p:sldId id="1054" r:id="rId6"/>
    <p:sldId id="1056" r:id="rId7"/>
    <p:sldId id="102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874E88"/>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6" autoAdjust="0"/>
    <p:restoredTop sz="77119" autoAdjust="0"/>
  </p:normalViewPr>
  <p:slideViewPr>
    <p:cSldViewPr>
      <p:cViewPr varScale="1">
        <p:scale>
          <a:sx n="57" d="100"/>
          <a:sy n="57" d="100"/>
        </p:scale>
        <p:origin x="2136"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4A56978-5780-4B42-95D0-BCAE2E90AF2B}" type="datetimeFigureOut">
              <a:rPr lang="he-IL" smtClean="0"/>
              <a:t>ז'/סיון/תשע"ט</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3229473-05EC-4EB5-9340-D43BE733AFFB}" type="slidenum">
              <a:rPr lang="he-IL" smtClean="0"/>
              <a:t>‹#›</a:t>
            </a:fld>
            <a:endParaRPr lang="he-IL"/>
          </a:p>
        </p:txBody>
      </p:sp>
    </p:spTree>
    <p:extLst>
      <p:ext uri="{BB962C8B-B14F-4D97-AF65-F5344CB8AC3E}">
        <p14:creationId xmlns:p14="http://schemas.microsoft.com/office/powerpoint/2010/main" val="404198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52CC69-797E-43F4-877B-3369480CFA67}" type="datetimeFigureOut">
              <a:rPr lang="en-US"/>
              <a:pPr>
                <a:defRPr/>
              </a:pPr>
              <a:t>6/10/2019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EDC9312-C8AA-4893-8B68-67CCE22049FE}" type="slidenum">
              <a:rPr lang="he-IL"/>
              <a:pPr/>
              <a:t>‹#›</a:t>
            </a:fld>
            <a:endParaRPr lang="en-US"/>
          </a:p>
        </p:txBody>
      </p:sp>
    </p:spTree>
    <p:extLst>
      <p:ext uri="{BB962C8B-B14F-4D97-AF65-F5344CB8AC3E}">
        <p14:creationId xmlns:p14="http://schemas.microsoft.com/office/powerpoint/2010/main" val="107174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624C37-3389-4169-B6A6-186A7E1D2A82}" type="slidenum">
              <a:rPr lang="he-IL" smtClean="0"/>
              <a:pPr/>
              <a:t>1</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past human</a:t>
            </a:r>
            <a:r>
              <a:rPr lang="en-US" baseline="0" dirty="0" smtClean="0"/>
              <a:t> achievements in space, including orbiting the earth, the moon landings and the cooperation in the international space station to name a few, </a:t>
            </a:r>
          </a:p>
          <a:p>
            <a:r>
              <a:rPr lang="en-US" dirty="0" smtClean="0"/>
              <a:t>there is a renewed interest among space agencies to extend human space travel and inhibit other planets. </a:t>
            </a:r>
          </a:p>
          <a:p>
            <a:r>
              <a:rPr lang="en-US" dirty="0" smtClean="0"/>
              <a:t>These</a:t>
            </a:r>
            <a:r>
              <a:rPr lang="en-US" baseline="0" dirty="0" smtClean="0"/>
              <a:t> include the European Space </a:t>
            </a:r>
            <a:r>
              <a:rPr lang="en-US" baseline="0" dirty="0" err="1" smtClean="0"/>
              <a:t>Concuil’s</a:t>
            </a:r>
            <a:r>
              <a:rPr lang="en-US" baseline="0" dirty="0" smtClean="0"/>
              <a:t> plan to create a so-called moon </a:t>
            </a:r>
            <a:r>
              <a:rPr lang="en-US" baseline="0" dirty="0" err="1" smtClean="0"/>
              <a:t>vilege</a:t>
            </a:r>
            <a:r>
              <a:rPr lang="en-US" baseline="0" dirty="0" smtClean="0"/>
              <a:t> and NASA’s </a:t>
            </a:r>
            <a:r>
              <a:rPr lang="en-US" baseline="0" dirty="0" err="1" smtClean="0"/>
              <a:t>journay</a:t>
            </a:r>
            <a:r>
              <a:rPr lang="en-US" baseline="0" dirty="0" smtClean="0"/>
              <a:t> to Mars </a:t>
            </a:r>
            <a:r>
              <a:rPr lang="en-US" baseline="0" dirty="0" err="1" smtClean="0"/>
              <a:t>prog</a:t>
            </a:r>
            <a:r>
              <a:rPr lang="en-US" baseline="0" dirty="0" smtClean="0"/>
              <a:t>. Aimed at establishing a colony on Mars.</a:t>
            </a:r>
          </a:p>
          <a:p>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2</a:t>
            </a:fld>
            <a:endParaRPr lang="en-US"/>
          </a:p>
        </p:txBody>
      </p:sp>
    </p:spTree>
    <p:extLst>
      <p:ext uri="{BB962C8B-B14F-4D97-AF65-F5344CB8AC3E}">
        <p14:creationId xmlns:p14="http://schemas.microsoft.com/office/powerpoint/2010/main" val="212400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this community has to offer for</a:t>
            </a:r>
            <a:r>
              <a:rPr lang="en-US" baseline="0" dirty="0" smtClean="0"/>
              <a:t> space explorations?</a:t>
            </a:r>
          </a:p>
          <a:p>
            <a:endParaRPr lang="en-US" baseline="0" dirty="0" smtClean="0"/>
          </a:p>
          <a:p>
            <a:r>
              <a:rPr lang="en-US" baseline="0" dirty="0" smtClean="0"/>
              <a:t>Well, first, </a:t>
            </a:r>
            <a:r>
              <a:rPr lang="en-US" baseline="0" dirty="0" err="1" smtClean="0"/>
              <a:t>a</a:t>
            </a:r>
            <a:r>
              <a:rPr lang="en-US" dirty="0" err="1" smtClean="0"/>
              <a:t>stronouts</a:t>
            </a:r>
            <a:r>
              <a:rPr lang="en-US" dirty="0" smtClean="0"/>
              <a:t> exploring deep space will have an </a:t>
            </a:r>
            <a:r>
              <a:rPr lang="en-US" dirty="0" err="1" smtClean="0"/>
              <a:t>unprec</a:t>
            </a:r>
            <a:r>
              <a:rPr lang="en-US" dirty="0" smtClean="0"/>
              <a:t>. Level of autonomy. </a:t>
            </a:r>
          </a:p>
          <a:p>
            <a:r>
              <a:rPr lang="en-US" dirty="0" smtClean="0"/>
              <a:t>Specifically,</a:t>
            </a:r>
            <a:r>
              <a:rPr lang="en-US" baseline="0" dirty="0" smtClean="0"/>
              <a:t> due to the c</a:t>
            </a:r>
            <a:r>
              <a:rPr lang="en-US" dirty="0" smtClean="0"/>
              <a:t>ostly communication and delays we cannot having a human specialist following the astronauts, instructing then</a:t>
            </a:r>
            <a:r>
              <a:rPr lang="en-US" baseline="0" dirty="0" smtClean="0"/>
              <a:t> and </a:t>
            </a:r>
            <a:r>
              <a:rPr lang="en-US" baseline="0" dirty="0" err="1" smtClean="0"/>
              <a:t>intervining</a:t>
            </a:r>
            <a:r>
              <a:rPr lang="en-US" baseline="0" dirty="0" smtClean="0"/>
              <a:t> in their work.</a:t>
            </a:r>
          </a:p>
          <a:p>
            <a:r>
              <a:rPr lang="en-US" baseline="0" dirty="0" smtClean="0"/>
              <a:t>To assist these astronauts in coping with the many challenges associated with space exploration, for example, the physical and social isolation, the high risks and costs of mistakes and the cognitive and psych. Demands, agent technology can be put to use. </a:t>
            </a:r>
          </a:p>
          <a:p>
            <a:endParaRPr lang="en-US" baseline="0" dirty="0" smtClean="0"/>
          </a:p>
          <a:p>
            <a:r>
              <a:rPr lang="en-US" sz="1200" b="0" i="0" u="none" strike="noStrike" kern="1200" baseline="0" dirty="0" smtClean="0">
                <a:solidFill>
                  <a:schemeClr val="tx1"/>
                </a:solidFill>
                <a:latin typeface="+mn-lt"/>
                <a:ea typeface="+mn-ea"/>
                <a:cs typeface="+mn-cs"/>
              </a:rPr>
              <a:t>However, these agents are bounded by their ability to proficiently model, adapt and personalize their behavior to each astronaut and/or to a group of astronauts,</a:t>
            </a:r>
          </a:p>
          <a:p>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3</a:t>
            </a:fld>
            <a:endParaRPr lang="en-US"/>
          </a:p>
        </p:txBody>
      </p:sp>
    </p:spTree>
    <p:extLst>
      <p:ext uri="{BB962C8B-B14F-4D97-AF65-F5344CB8AC3E}">
        <p14:creationId xmlns:p14="http://schemas.microsoft.com/office/powerpoint/2010/main" val="300408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upcoming break, I would like you to consider 2 avenues for further exploration:</a:t>
            </a:r>
          </a:p>
          <a:p>
            <a:pPr marL="228600" indent="-228600" rtl="0">
              <a:buAutoNum type="arabicPeriod"/>
            </a:pPr>
            <a:r>
              <a:rPr lang="en-US" sz="1200" kern="1200" baseline="0" dirty="0" smtClean="0">
                <a:solidFill>
                  <a:schemeClr val="tx1"/>
                </a:solidFill>
                <a:effectLst/>
                <a:latin typeface="+mn-lt"/>
                <a:ea typeface="+mn-ea"/>
                <a:cs typeface="+mn-cs"/>
              </a:rPr>
              <a:t>Assist </a:t>
            </a:r>
            <a:r>
              <a:rPr lang="en-US" sz="1200" kern="1200" baseline="0" dirty="0" err="1" smtClean="0">
                <a:solidFill>
                  <a:schemeClr val="tx1"/>
                </a:solidFill>
                <a:effectLst/>
                <a:latin typeface="+mn-lt"/>
                <a:ea typeface="+mn-ea"/>
                <a:cs typeface="+mn-cs"/>
              </a:rPr>
              <a:t>ind.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Ast</a:t>
            </a:r>
            <a:r>
              <a:rPr lang="en-US" sz="1200" kern="1200" baseline="0" dirty="0" smtClean="0">
                <a:solidFill>
                  <a:schemeClr val="tx1"/>
                </a:solidFill>
                <a:effectLst/>
                <a:latin typeface="+mn-lt"/>
                <a:ea typeface="+mn-ea"/>
                <a:cs typeface="+mn-cs"/>
              </a:rPr>
              <a:t>. </a:t>
            </a:r>
          </a:p>
          <a:p>
            <a:pPr marL="0" indent="0" rtl="0">
              <a:buNone/>
            </a:pPr>
            <a:r>
              <a:rPr lang="en-US" sz="1200" kern="1200" baseline="0" dirty="0" smtClean="0">
                <a:solidFill>
                  <a:schemeClr val="tx1"/>
                </a:solidFill>
                <a:effectLst/>
                <a:latin typeface="+mn-lt"/>
                <a:ea typeface="+mn-ea"/>
                <a:cs typeface="+mn-cs"/>
              </a:rPr>
              <a:t>This may be performed by monitoring for undesired personal conditions</a:t>
            </a:r>
          </a:p>
          <a:p>
            <a:pPr marL="0" indent="0" rtl="0">
              <a:buNone/>
            </a:pPr>
            <a:r>
              <a:rPr lang="en-US" sz="1200" kern="1200" baseline="0" dirty="0" err="1" smtClean="0">
                <a:solidFill>
                  <a:schemeClr val="tx1"/>
                </a:solidFill>
                <a:effectLst/>
                <a:latin typeface="+mn-lt"/>
                <a:ea typeface="+mn-ea"/>
                <a:cs typeface="+mn-cs"/>
              </a:rPr>
              <a:t>Perfoming</a:t>
            </a:r>
            <a:r>
              <a:rPr lang="en-US" sz="1200" kern="1200" baseline="0" dirty="0" smtClean="0">
                <a:solidFill>
                  <a:schemeClr val="tx1"/>
                </a:solidFill>
                <a:effectLst/>
                <a:latin typeface="+mn-lt"/>
                <a:ea typeface="+mn-ea"/>
                <a:cs typeface="+mn-cs"/>
              </a:rPr>
              <a:t> prognosis, </a:t>
            </a:r>
            <a:r>
              <a:rPr lang="en-US" sz="1200" kern="1200" baseline="0" dirty="0" err="1" smtClean="0">
                <a:solidFill>
                  <a:schemeClr val="tx1"/>
                </a:solidFill>
                <a:effectLst/>
                <a:latin typeface="+mn-lt"/>
                <a:ea typeface="+mn-ea"/>
                <a:cs typeface="+mn-cs"/>
              </a:rPr>
              <a:t>naemy</a:t>
            </a:r>
            <a:r>
              <a:rPr lang="en-US" sz="1200" kern="1200" baseline="0" dirty="0" smtClean="0">
                <a:solidFill>
                  <a:schemeClr val="tx1"/>
                </a:solidFill>
                <a:effectLst/>
                <a:latin typeface="+mn-lt"/>
                <a:ea typeface="+mn-ea"/>
                <a:cs typeface="+mn-cs"/>
              </a:rPr>
              <a:t>, predicting the expected </a:t>
            </a:r>
            <a:r>
              <a:rPr lang="en-US" sz="1200" kern="1200" baseline="0" dirty="0" err="1" smtClean="0">
                <a:solidFill>
                  <a:schemeClr val="tx1"/>
                </a:solidFill>
                <a:effectLst/>
                <a:latin typeface="+mn-lt"/>
                <a:ea typeface="+mn-ea"/>
                <a:cs typeface="+mn-cs"/>
              </a:rPr>
              <a:t>contniation</a:t>
            </a:r>
            <a:r>
              <a:rPr lang="en-US" sz="1200" kern="1200" baseline="0" dirty="0" smtClean="0">
                <a:solidFill>
                  <a:schemeClr val="tx1"/>
                </a:solidFill>
                <a:effectLst/>
                <a:latin typeface="+mn-lt"/>
                <a:ea typeface="+mn-ea"/>
                <a:cs typeface="+mn-cs"/>
              </a:rPr>
              <a:t> of an undesired state (for example, is it likely to improve or deteriorate) and, most importantly, providing </a:t>
            </a:r>
            <a:r>
              <a:rPr lang="en-US" sz="1200" kern="1200" baseline="0" dirty="0" err="1" smtClean="0">
                <a:solidFill>
                  <a:schemeClr val="tx1"/>
                </a:solidFill>
                <a:effectLst/>
                <a:latin typeface="+mn-lt"/>
                <a:ea typeface="+mn-ea"/>
                <a:cs typeface="+mn-cs"/>
              </a:rPr>
              <a:t>interevtions</a:t>
            </a:r>
            <a:r>
              <a:rPr lang="en-US" sz="1200" kern="1200" baseline="0" dirty="0" smtClean="0">
                <a:solidFill>
                  <a:schemeClr val="tx1"/>
                </a:solidFill>
                <a:effectLst/>
                <a:latin typeface="+mn-lt"/>
                <a:ea typeface="+mn-ea"/>
                <a:cs typeface="+mn-cs"/>
              </a:rPr>
              <a:t> in an automated way. </a:t>
            </a:r>
          </a:p>
          <a:p>
            <a:pPr marL="0" indent="0" rtl="0">
              <a:buNone/>
            </a:pPr>
            <a:r>
              <a:rPr lang="en-US" sz="1200" kern="1200" baseline="0" dirty="0" smtClean="0">
                <a:solidFill>
                  <a:schemeClr val="tx1"/>
                </a:solidFill>
                <a:effectLst/>
                <a:latin typeface="+mn-lt"/>
                <a:ea typeface="+mn-ea"/>
                <a:cs typeface="+mn-cs"/>
              </a:rPr>
              <a:t>For example, say that a mild case of depression is identified for one of the </a:t>
            </a:r>
            <a:r>
              <a:rPr lang="en-US" sz="1200" kern="1200" baseline="0" dirty="0" err="1" smtClean="0">
                <a:solidFill>
                  <a:schemeClr val="tx1"/>
                </a:solidFill>
                <a:effectLst/>
                <a:latin typeface="+mn-lt"/>
                <a:ea typeface="+mn-ea"/>
                <a:cs typeface="+mn-cs"/>
              </a:rPr>
              <a:t>astronouts</a:t>
            </a:r>
            <a:r>
              <a:rPr lang="en-US" sz="1200" kern="1200" baseline="0" dirty="0" smtClean="0">
                <a:solidFill>
                  <a:schemeClr val="tx1"/>
                </a:solidFill>
                <a:effectLst/>
                <a:latin typeface="+mn-lt"/>
                <a:ea typeface="+mn-ea"/>
                <a:cs typeface="+mn-cs"/>
              </a:rPr>
              <a:t>, if the agent predicts that the astronaut’s condition is likely to improve given his expected work load and tasks then there may not be a real need to intervene. However, if not, the agent may provide information or entertainment, of even modify the astronaut’s </a:t>
            </a:r>
            <a:r>
              <a:rPr lang="en-US" sz="1200" kern="1200" baseline="0" dirty="0" err="1" smtClean="0">
                <a:solidFill>
                  <a:schemeClr val="tx1"/>
                </a:solidFill>
                <a:effectLst/>
                <a:latin typeface="+mn-lt"/>
                <a:ea typeface="+mn-ea"/>
                <a:cs typeface="+mn-cs"/>
              </a:rPr>
              <a:t>schedual</a:t>
            </a:r>
            <a:r>
              <a:rPr lang="en-US" sz="1200" kern="1200" baseline="0" dirty="0" smtClean="0">
                <a:solidFill>
                  <a:schemeClr val="tx1"/>
                </a:solidFill>
                <a:effectLst/>
                <a:latin typeface="+mn-lt"/>
                <a:ea typeface="+mn-ea"/>
                <a:cs typeface="+mn-cs"/>
              </a:rPr>
              <a:t> to cope with the condition. </a:t>
            </a:r>
          </a:p>
          <a:p>
            <a:pPr marL="0" indent="0" rtl="0">
              <a:buNone/>
            </a:pPr>
            <a:endParaRPr lang="en-US" sz="1200" kern="1200" baseline="0" dirty="0" smtClean="0">
              <a:solidFill>
                <a:schemeClr val="tx1"/>
              </a:solidFill>
              <a:effectLst/>
              <a:latin typeface="+mn-lt"/>
              <a:ea typeface="+mn-ea"/>
              <a:cs typeface="+mn-cs"/>
            </a:endParaRPr>
          </a:p>
          <a:p>
            <a:pPr marL="0" indent="0" rtl="0">
              <a:buNone/>
            </a:pPr>
            <a:r>
              <a:rPr lang="en-US" sz="1200" kern="1200" baseline="0" dirty="0" smtClean="0">
                <a:solidFill>
                  <a:schemeClr val="tx1"/>
                </a:solidFill>
                <a:effectLst/>
                <a:latin typeface="+mn-lt"/>
                <a:ea typeface="+mn-ea"/>
                <a:cs typeface="+mn-cs"/>
              </a:rPr>
              <a:t>For a group perspective, an agent can assist in promoting fairness and group satisfaction. For example, in light of their high level of autonomy, </a:t>
            </a:r>
            <a:r>
              <a:rPr lang="en-US" sz="1200" kern="1200" baseline="0" dirty="0" err="1" smtClean="0">
                <a:solidFill>
                  <a:schemeClr val="tx1"/>
                </a:solidFill>
                <a:effectLst/>
                <a:latin typeface="+mn-lt"/>
                <a:ea typeface="+mn-ea"/>
                <a:cs typeface="+mn-cs"/>
              </a:rPr>
              <a:t>astrs</a:t>
            </a:r>
            <a:r>
              <a:rPr lang="en-US" sz="1200" kern="1200" baseline="0" dirty="0" smtClean="0">
                <a:solidFill>
                  <a:schemeClr val="tx1"/>
                </a:solidFill>
                <a:effectLst/>
                <a:latin typeface="+mn-lt"/>
                <a:ea typeface="+mn-ea"/>
                <a:cs typeface="+mn-cs"/>
              </a:rPr>
              <a:t> may wish to decide what they will eat for each meal. Using simple majority decision for each meal may bring about poor satisfaction to </a:t>
            </a:r>
            <a:r>
              <a:rPr lang="en-US" sz="1200" kern="1200" baseline="0" dirty="0" err="1" smtClean="0">
                <a:solidFill>
                  <a:schemeClr val="tx1"/>
                </a:solidFill>
                <a:effectLst/>
                <a:latin typeface="+mn-lt"/>
                <a:ea typeface="+mn-ea"/>
                <a:cs typeface="+mn-cs"/>
              </a:rPr>
              <a:t>astrs</a:t>
            </a:r>
            <a:r>
              <a:rPr lang="en-US" sz="1200" kern="1200" baseline="0" dirty="0" smtClean="0">
                <a:solidFill>
                  <a:schemeClr val="tx1"/>
                </a:solidFill>
                <a:effectLst/>
                <a:latin typeface="+mn-lt"/>
                <a:ea typeface="+mn-ea"/>
                <a:cs typeface="+mn-cs"/>
              </a:rPr>
              <a:t> that are always in minority opinion. Developing novel rec. </a:t>
            </a:r>
            <a:r>
              <a:rPr lang="en-US" sz="1200" kern="1200" baseline="0" dirty="0" err="1" smtClean="0">
                <a:solidFill>
                  <a:schemeClr val="tx1"/>
                </a:solidFill>
                <a:effectLst/>
                <a:latin typeface="+mn-lt"/>
                <a:ea typeface="+mn-ea"/>
                <a:cs typeface="+mn-cs"/>
              </a:rPr>
              <a:t>systs</a:t>
            </a:r>
            <a:r>
              <a:rPr lang="en-US" sz="1200" kern="1200" baseline="0" dirty="0" smtClean="0">
                <a:solidFill>
                  <a:schemeClr val="tx1"/>
                </a:solidFill>
                <a:effectLst/>
                <a:latin typeface="+mn-lt"/>
                <a:ea typeface="+mn-ea"/>
                <a:cs typeface="+mn-cs"/>
              </a:rPr>
              <a:t> that account for these effects may be </a:t>
            </a:r>
            <a:r>
              <a:rPr lang="en-US" sz="1200" kern="1200" baseline="0" dirty="0" err="1" smtClean="0">
                <a:solidFill>
                  <a:schemeClr val="tx1"/>
                </a:solidFill>
                <a:effectLst/>
                <a:latin typeface="+mn-lt"/>
                <a:ea typeface="+mn-ea"/>
                <a:cs typeface="+mn-cs"/>
              </a:rPr>
              <a:t>desiered</a:t>
            </a:r>
            <a:r>
              <a:rPr lang="en-US" sz="1200" kern="1200" baseline="0" dirty="0" smtClean="0">
                <a:solidFill>
                  <a:schemeClr val="tx1"/>
                </a:solidFill>
                <a:effectLst/>
                <a:latin typeface="+mn-lt"/>
                <a:ea typeface="+mn-ea"/>
                <a:cs typeface="+mn-cs"/>
              </a:rPr>
              <a:t>.</a:t>
            </a:r>
          </a:p>
          <a:p>
            <a:pPr marL="0" indent="0" rtl="0">
              <a:buNone/>
            </a:pPr>
            <a:r>
              <a:rPr lang="en-US" sz="1200" kern="1200" baseline="0" dirty="0" smtClean="0">
                <a:solidFill>
                  <a:schemeClr val="tx1"/>
                </a:solidFill>
                <a:effectLst/>
                <a:latin typeface="+mn-lt"/>
                <a:ea typeface="+mn-ea"/>
                <a:cs typeface="+mn-cs"/>
              </a:rPr>
              <a:t>Similarly, automated task allocation may need to account for the changing preferences of the </a:t>
            </a:r>
            <a:r>
              <a:rPr lang="en-US" sz="1200" kern="1200" baseline="0" dirty="0" err="1" smtClean="0">
                <a:solidFill>
                  <a:schemeClr val="tx1"/>
                </a:solidFill>
                <a:effectLst/>
                <a:latin typeface="+mn-lt"/>
                <a:ea typeface="+mn-ea"/>
                <a:cs typeface="+mn-cs"/>
              </a:rPr>
              <a:t>astrns</a:t>
            </a:r>
            <a:r>
              <a:rPr lang="en-US" sz="1200" kern="1200" baseline="0" dirty="0" smtClean="0">
                <a:solidFill>
                  <a:schemeClr val="tx1"/>
                </a:solidFill>
                <a:effectLst/>
                <a:latin typeface="+mn-lt"/>
                <a:ea typeface="+mn-ea"/>
                <a:cs typeface="+mn-cs"/>
              </a:rPr>
              <a:t> and the dynamic needs from the team</a:t>
            </a:r>
          </a:p>
          <a:p>
            <a:pPr marL="0" indent="0" rtl="0">
              <a:buNone/>
            </a:pPr>
            <a:r>
              <a:rPr lang="en-US" sz="1200" kern="1200" baseline="0" dirty="0" smtClean="0">
                <a:solidFill>
                  <a:schemeClr val="tx1"/>
                </a:solidFill>
                <a:effectLst/>
                <a:latin typeface="+mn-lt"/>
                <a:ea typeface="+mn-ea"/>
                <a:cs typeface="+mn-cs"/>
              </a:rPr>
              <a:t>Finally, agents may assist in resolving interpersonal </a:t>
            </a:r>
            <a:r>
              <a:rPr lang="en-US" sz="1200" kern="1200" baseline="0" dirty="0" err="1" smtClean="0">
                <a:solidFill>
                  <a:schemeClr val="tx1"/>
                </a:solidFill>
                <a:effectLst/>
                <a:latin typeface="+mn-lt"/>
                <a:ea typeface="+mn-ea"/>
                <a:cs typeface="+mn-cs"/>
              </a:rPr>
              <a:t>conflcits</a:t>
            </a:r>
            <a:r>
              <a:rPr lang="en-US" sz="1200" kern="1200" baseline="0" dirty="0" smtClean="0">
                <a:solidFill>
                  <a:schemeClr val="tx1"/>
                </a:solidFill>
                <a:effectLst/>
                <a:latin typeface="+mn-lt"/>
                <a:ea typeface="+mn-ea"/>
                <a:cs typeface="+mn-cs"/>
              </a:rPr>
              <a:t> through argumentation and mediation.</a:t>
            </a:r>
          </a:p>
          <a:p>
            <a:pPr marL="0" indent="0" rtl="0">
              <a:buNone/>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DC9312-C8AA-4893-8B68-67CCE22049FE}" type="slidenum">
              <a:rPr lang="he-IL" smtClean="0"/>
              <a:pPr/>
              <a:t>4</a:t>
            </a:fld>
            <a:endParaRPr lang="en-US"/>
          </a:p>
        </p:txBody>
      </p:sp>
    </p:spTree>
    <p:extLst>
      <p:ext uri="{BB962C8B-B14F-4D97-AF65-F5344CB8AC3E}">
        <p14:creationId xmlns:p14="http://schemas.microsoft.com/office/powerpoint/2010/main" val="195494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a:t>
            </a:r>
            <a:r>
              <a:rPr lang="en-US" baseline="0" dirty="0" smtClean="0"/>
              <a:t> saying to </a:t>
            </a:r>
            <a:r>
              <a:rPr lang="en-US" baseline="0" dirty="0" err="1" smtClean="0"/>
              <a:t>yourselfs</a:t>
            </a:r>
            <a:r>
              <a:rPr lang="en-US" baseline="0" dirty="0" smtClean="0"/>
              <a:t>, this is all nice and well, but how can I test such systems? My grants do not cover space explorations!</a:t>
            </a:r>
          </a:p>
          <a:p>
            <a:endParaRPr lang="en-US" baseline="0" dirty="0" smtClean="0"/>
          </a:p>
          <a:p>
            <a:r>
              <a:rPr lang="en-US" baseline="0" dirty="0" smtClean="0"/>
              <a:t>Well, </a:t>
            </a:r>
            <a:r>
              <a:rPr lang="en-US" baseline="0" dirty="0" err="1" smtClean="0"/>
              <a:t>luckly</a:t>
            </a:r>
            <a:r>
              <a:rPr lang="en-US" baseline="0" dirty="0" smtClean="0"/>
              <a:t> enough, there are several analog space program all around the well that actively solicit research proposals from all scientific disciplines.</a:t>
            </a:r>
          </a:p>
          <a:p>
            <a:r>
              <a:rPr lang="en-US" baseline="0" dirty="0" smtClean="0"/>
              <a:t>These analogs are built all across the world in places which resemble either the moon or Mars conditions. </a:t>
            </a:r>
          </a:p>
          <a:p>
            <a:r>
              <a:rPr lang="en-US" baseline="0" dirty="0" smtClean="0"/>
              <a:t>This picture is from the Israel ASP situated in the </a:t>
            </a:r>
            <a:r>
              <a:rPr lang="en-US" baseline="0" dirty="0" err="1" smtClean="0"/>
              <a:t>Mitzpee</a:t>
            </a:r>
            <a:r>
              <a:rPr lang="en-US" baseline="0" dirty="0" smtClean="0"/>
              <a:t> Ramon area, claimed to be the closest place on </a:t>
            </a:r>
            <a:r>
              <a:rPr lang="en-US" baseline="0" dirty="0" err="1" smtClean="0"/>
              <a:t>earch</a:t>
            </a:r>
            <a:r>
              <a:rPr lang="en-US" baseline="0" dirty="0" smtClean="0"/>
              <a:t> to Mars </a:t>
            </a:r>
            <a:r>
              <a:rPr lang="en-US" baseline="0" dirty="0" err="1" smtClean="0"/>
              <a:t>conditons</a:t>
            </a:r>
            <a:r>
              <a:rPr lang="en-US" baseline="0" dirty="0" smtClean="0"/>
              <a:t>.</a:t>
            </a:r>
          </a:p>
          <a:p>
            <a:r>
              <a:rPr lang="en-US" baseline="0" dirty="0" smtClean="0"/>
              <a:t>These </a:t>
            </a:r>
            <a:r>
              <a:rPr lang="en-US" baseline="0" dirty="0" err="1" smtClean="0"/>
              <a:t>ASPconduct</a:t>
            </a:r>
            <a:r>
              <a:rPr lang="en-US" baseline="0" dirty="0" smtClean="0"/>
              <a:t> different mission </a:t>
            </a:r>
            <a:r>
              <a:rPr lang="en-US" baseline="0" dirty="0" err="1" smtClean="0"/>
              <a:t>throught</a:t>
            </a:r>
            <a:r>
              <a:rPr lang="en-US" baseline="0" dirty="0" smtClean="0"/>
              <a:t> the year and offer to perform experiments or collect data for scientific enquiry for free or almost free.</a:t>
            </a:r>
          </a:p>
          <a:p>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5</a:t>
            </a:fld>
            <a:endParaRPr lang="en-US"/>
          </a:p>
        </p:txBody>
      </p:sp>
    </p:spTree>
    <p:extLst>
      <p:ext uri="{BB962C8B-B14F-4D97-AF65-F5344CB8AC3E}">
        <p14:creationId xmlns:p14="http://schemas.microsoft.com/office/powerpoint/2010/main" val="291634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summaries, there are unique challenges and </a:t>
            </a:r>
            <a:r>
              <a:rPr lang="en-US" dirty="0" err="1" smtClean="0"/>
              <a:t>oppretunities</a:t>
            </a:r>
            <a:r>
              <a:rPr lang="en-US" dirty="0" smtClean="0"/>
              <a:t> for this community associated with space explorations.</a:t>
            </a:r>
          </a:p>
          <a:p>
            <a:r>
              <a:rPr lang="en-US" dirty="0" smtClean="0"/>
              <a:t>I</a:t>
            </a:r>
            <a:r>
              <a:rPr lang="en-US" baseline="0" dirty="0" smtClean="0"/>
              <a:t> </a:t>
            </a:r>
            <a:r>
              <a:rPr lang="en-US" baseline="0" dirty="0" err="1" smtClean="0"/>
              <a:t>belive</a:t>
            </a:r>
            <a:r>
              <a:rPr lang="en-US" baseline="0" dirty="0" smtClean="0"/>
              <a:t> that the two avenues I discussed, …, can be very fruitful based on our technological activity here at this conf.</a:t>
            </a:r>
          </a:p>
          <a:p>
            <a:r>
              <a:rPr lang="en-US" baseline="0" dirty="0" smtClean="0"/>
              <a:t>Remember, there are real-world simulated </a:t>
            </a:r>
            <a:r>
              <a:rPr lang="en-US" baseline="0" dirty="0" err="1" smtClean="0"/>
              <a:t>evn</a:t>
            </a:r>
            <a:r>
              <a:rPr lang="en-US" baseline="0" dirty="0" smtClean="0"/>
              <a:t>. To test developed system and personally, I can assist with DMARs with which I’m involved.</a:t>
            </a:r>
          </a:p>
          <a:p>
            <a:endParaRPr lang="en-US" baseline="0" dirty="0" smtClean="0"/>
          </a:p>
          <a:p>
            <a:r>
              <a:rPr lang="en-US" baseline="0" dirty="0" smtClean="0"/>
              <a:t>Thank</a:t>
            </a:r>
            <a:endParaRPr lang="he-IL" dirty="0"/>
          </a:p>
        </p:txBody>
      </p:sp>
      <p:sp>
        <p:nvSpPr>
          <p:cNvPr id="4" name="Slide Number Placeholder 3"/>
          <p:cNvSpPr>
            <a:spLocks noGrp="1"/>
          </p:cNvSpPr>
          <p:nvPr>
            <p:ph type="sldNum" sz="quarter" idx="10"/>
          </p:nvPr>
        </p:nvSpPr>
        <p:spPr/>
        <p:txBody>
          <a:bodyPr/>
          <a:lstStyle/>
          <a:p>
            <a:fld id="{5EDC9312-C8AA-4893-8B68-67CCE22049FE}" type="slidenum">
              <a:rPr lang="he-IL" smtClean="0"/>
              <a:pPr/>
              <a:t>6</a:t>
            </a:fld>
            <a:endParaRPr lang="en-US"/>
          </a:p>
        </p:txBody>
      </p:sp>
    </p:spTree>
    <p:extLst>
      <p:ext uri="{BB962C8B-B14F-4D97-AF65-F5344CB8AC3E}">
        <p14:creationId xmlns:p14="http://schemas.microsoft.com/office/powerpoint/2010/main" val="319636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828730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239369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41347615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9299FC37-8B9E-4D91-A886-6458AA2FFEC3}" type="slidenum">
              <a:rPr lang="he-IL"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1654058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982133" y="2590800"/>
            <a:ext cx="7704667" cy="3497389"/>
          </a:xfrm>
        </p:spPr>
        <p:txBody>
          <a:bodyPr anchor="t"/>
          <a:lstStyle>
            <a:lvl1pPr algn="l" rtl="0">
              <a:defRPr/>
            </a:lvl1pPr>
            <a:lvl2pPr algn="l" rtl="0">
              <a:defRPr/>
            </a:lvl2pPr>
            <a:lvl3pPr algn="l" rtl="0">
              <a:defRPr/>
            </a:lvl3pPr>
            <a:lvl4pPr algn="l" rtl="0">
              <a:defRPr/>
            </a:lvl4pPr>
            <a:lvl5pPr algn="l" rtl="0">
              <a:defRPr/>
            </a:lvl5pPr>
          </a:lstStyle>
          <a:p>
            <a:pPr lvl="0"/>
            <a:r>
              <a:rPr lang="en-US" dirty="0" smtClean="0"/>
              <a:t>Edit Master text </a:t>
            </a:r>
            <a:r>
              <a:rPr lang="en-US" dirty="0" err="1" smtClean="0"/>
              <a:t>ssdsdftyles</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70976B79-0DD0-4D71-841F-0C38EA70C66A}" type="slidenum">
              <a:rPr lang="he-IL" smtClean="0"/>
              <a:pPr/>
              <a:t>‹#›</a:t>
            </a:fld>
            <a:endParaRPr lang="en-US"/>
          </a:p>
        </p:txBody>
      </p:sp>
    </p:spTree>
    <p:extLst>
      <p:ext uri="{BB962C8B-B14F-4D97-AF65-F5344CB8AC3E}">
        <p14:creationId xmlns:p14="http://schemas.microsoft.com/office/powerpoint/2010/main" val="1710744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5054E4E-60AB-4158-A3B3-587A3E56C98C}" type="slidenum">
              <a:rPr lang="he-IL" smtClean="0"/>
              <a:pPr/>
              <a:t>‹#›</a:t>
            </a:fld>
            <a:endParaRPr lang="en-US"/>
          </a:p>
        </p:txBody>
      </p:sp>
    </p:spTree>
    <p:extLst>
      <p:ext uri="{BB962C8B-B14F-4D97-AF65-F5344CB8AC3E}">
        <p14:creationId xmlns:p14="http://schemas.microsoft.com/office/powerpoint/2010/main" val="624046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7" name="Slide Number Placeholder 6"/>
          <p:cNvSpPr>
            <a:spLocks noGrp="1"/>
          </p:cNvSpPr>
          <p:nvPr>
            <p:ph type="sldNum" sz="quarter" idx="12"/>
          </p:nvPr>
        </p:nvSpPr>
        <p:spPr/>
        <p:txBody>
          <a:bodyPr/>
          <a:lstStyle/>
          <a:p>
            <a:fld id="{2518A6EB-A327-42C3-8632-4F3C4C06ECCD}" type="slidenum">
              <a:rPr lang="he-IL" smtClean="0"/>
              <a:pPr/>
              <a:t>‹#›</a:t>
            </a:fld>
            <a:endParaRPr lang="en-US"/>
          </a:p>
        </p:txBody>
      </p:sp>
    </p:spTree>
    <p:extLst>
      <p:ext uri="{BB962C8B-B14F-4D97-AF65-F5344CB8AC3E}">
        <p14:creationId xmlns:p14="http://schemas.microsoft.com/office/powerpoint/2010/main" val="7918015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9" name="Slide Number Placeholder 8"/>
          <p:cNvSpPr>
            <a:spLocks noGrp="1"/>
          </p:cNvSpPr>
          <p:nvPr>
            <p:ph type="sldNum" sz="quarter" idx="12"/>
          </p:nvPr>
        </p:nvSpPr>
        <p:spPr/>
        <p:txBody>
          <a:bodyPr/>
          <a:lstStyle/>
          <a:p>
            <a:fld id="{9CFB80CF-FA5F-494F-84D5-F071B3B25218}" type="slidenum">
              <a:rPr lang="he-IL" smtClean="0"/>
              <a:pPr/>
              <a:t>‹#›</a:t>
            </a:fld>
            <a:endParaRPr lang="en-US"/>
          </a:p>
        </p:txBody>
      </p:sp>
    </p:spTree>
    <p:extLst>
      <p:ext uri="{BB962C8B-B14F-4D97-AF65-F5344CB8AC3E}">
        <p14:creationId xmlns:p14="http://schemas.microsoft.com/office/powerpoint/2010/main" val="5444659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5" name="Slide Number Placeholder 4"/>
          <p:cNvSpPr>
            <a:spLocks noGrp="1"/>
          </p:cNvSpPr>
          <p:nvPr>
            <p:ph type="sldNum" sz="quarter" idx="12"/>
          </p:nvPr>
        </p:nvSpPr>
        <p:spPr/>
        <p:txBody>
          <a:bodyPr/>
          <a:lstStyle/>
          <a:p>
            <a:fld id="{CC2F0B92-0978-4ECA-85EF-A83EE21CC228}" type="slidenum">
              <a:rPr lang="he-IL" smtClean="0"/>
              <a:pPr/>
              <a:t>‹#›</a:t>
            </a:fld>
            <a:endParaRPr lang="en-US"/>
          </a:p>
        </p:txBody>
      </p:sp>
    </p:spTree>
    <p:extLst>
      <p:ext uri="{BB962C8B-B14F-4D97-AF65-F5344CB8AC3E}">
        <p14:creationId xmlns:p14="http://schemas.microsoft.com/office/powerpoint/2010/main" val="10910126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6A1307F6-D9F1-4609-B42B-40F096E9813F}" type="slidenum">
              <a:rPr lang="he-IL" smtClean="0"/>
              <a:pPr/>
              <a:t>‹#›</a:t>
            </a:fld>
            <a:endParaRPr lang="en-US"/>
          </a:p>
        </p:txBody>
      </p:sp>
    </p:spTree>
    <p:extLst>
      <p:ext uri="{BB962C8B-B14F-4D97-AF65-F5344CB8AC3E}">
        <p14:creationId xmlns:p14="http://schemas.microsoft.com/office/powerpoint/2010/main" val="3340384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7" name="Slide Number Placeholder 6"/>
          <p:cNvSpPr>
            <a:spLocks noGrp="1"/>
          </p:cNvSpPr>
          <p:nvPr>
            <p:ph type="sldNum" sz="quarter" idx="12"/>
          </p:nvPr>
        </p:nvSpPr>
        <p:spPr/>
        <p:txBody>
          <a:bodyPr/>
          <a:lstStyle/>
          <a:p>
            <a:fld id="{3309EF2A-AF2A-4BA2-88A4-0DE8CBD10AB4}" type="slidenum">
              <a:rPr lang="he-IL" smtClean="0"/>
              <a:pPr/>
              <a:t>‹#›</a:t>
            </a:fld>
            <a:endParaRPr lang="en-US"/>
          </a:p>
        </p:txBody>
      </p:sp>
    </p:spTree>
    <p:extLst>
      <p:ext uri="{BB962C8B-B14F-4D97-AF65-F5344CB8AC3E}">
        <p14:creationId xmlns:p14="http://schemas.microsoft.com/office/powerpoint/2010/main" val="34459452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5768201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dirty="0"/>
          </a:p>
        </p:txBody>
      </p:sp>
      <p:sp>
        <p:nvSpPr>
          <p:cNvPr id="7" name="Slide Number Placeholder 6"/>
          <p:cNvSpPr>
            <a:spLocks noGrp="1"/>
          </p:cNvSpPr>
          <p:nvPr>
            <p:ph type="sldNum" sz="quarter" idx="12"/>
          </p:nvPr>
        </p:nvSpPr>
        <p:spPr/>
        <p:txBody>
          <a:bodyPr/>
          <a:lstStyle/>
          <a:p>
            <a:fld id="{683CF426-A172-4D6E-9EDA-AF44175448F5}" type="slidenum">
              <a:rPr lang="he-IL" smtClean="0"/>
              <a:pPr/>
              <a:t>‹#›</a:t>
            </a:fld>
            <a:endParaRPr lang="en-US"/>
          </a:p>
        </p:txBody>
      </p:sp>
    </p:spTree>
    <p:extLst>
      <p:ext uri="{BB962C8B-B14F-4D97-AF65-F5344CB8AC3E}">
        <p14:creationId xmlns:p14="http://schemas.microsoft.com/office/powerpoint/2010/main" val="395527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300924809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308059935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132980640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3763394137"/>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3610459324"/>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A3725-2CDC-4D81-9749-AD21EC7D40AA}" type="slidenum">
              <a:rPr lang="he-IL" smtClean="0"/>
              <a:pPr/>
              <a:t>‹#›</a:t>
            </a:fld>
            <a:endParaRPr lang="en-US"/>
          </a:p>
        </p:txBody>
      </p:sp>
    </p:spTree>
    <p:extLst>
      <p:ext uri="{BB962C8B-B14F-4D97-AF65-F5344CB8AC3E}">
        <p14:creationId xmlns:p14="http://schemas.microsoft.com/office/powerpoint/2010/main" val="599864655"/>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F4D9B7B9-5FB1-497D-AC97-3A2E1F9080D2}" type="slidenum">
              <a:rPr lang="he-IL" smtClean="0"/>
              <a:pPr/>
              <a:t>‹#›</a:t>
            </a:fld>
            <a:endParaRPr lang="en-US"/>
          </a:p>
        </p:txBody>
      </p:sp>
    </p:spTree>
    <p:extLst>
      <p:ext uri="{BB962C8B-B14F-4D97-AF65-F5344CB8AC3E}">
        <p14:creationId xmlns:p14="http://schemas.microsoft.com/office/powerpoint/2010/main" val="182108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7C6EF1CB-8425-4103-9BBA-F1F60B99CA27}" type="slidenum">
              <a:rPr lang="he-IL" smtClean="0"/>
              <a:pPr/>
              <a:t>‹#›</a:t>
            </a:fld>
            <a:endParaRPr lang="en-US"/>
          </a:p>
        </p:txBody>
      </p:sp>
    </p:spTree>
    <p:extLst>
      <p:ext uri="{BB962C8B-B14F-4D97-AF65-F5344CB8AC3E}">
        <p14:creationId xmlns:p14="http://schemas.microsoft.com/office/powerpoint/2010/main" val="2761656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438400" y="6453188"/>
            <a:ext cx="2130425" cy="269875"/>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5791200" y="6453188"/>
            <a:ext cx="2897188" cy="269875"/>
          </a:xfrm>
          <a:prstGeom prst="rect">
            <a:avLst/>
          </a:prstGeom>
        </p:spPr>
        <p:txBody>
          <a:bodyPr/>
          <a:lstStyle/>
          <a:p>
            <a:pPr>
              <a:defRPr/>
            </a:pPr>
            <a:r>
              <a:rPr lang="en-US" smtClean="0"/>
              <a:t>Rosenfeld and Kraus-  Providing Arguments in Discussions Based on the Prediction of Human (AAAI-15)</a:t>
            </a:r>
            <a:endParaRPr lang="en-US" dirty="0"/>
          </a:p>
        </p:txBody>
      </p:sp>
      <p:sp>
        <p:nvSpPr>
          <p:cNvPr id="5" name="Slide Number Placeholder 4"/>
          <p:cNvSpPr>
            <a:spLocks noGrp="1"/>
          </p:cNvSpPr>
          <p:nvPr>
            <p:ph type="sldNum" sz="quarter" idx="12"/>
          </p:nvPr>
        </p:nvSpPr>
        <p:spPr/>
        <p:txBody>
          <a:bodyPr/>
          <a:lstStyle/>
          <a:p>
            <a:pPr>
              <a:defRPr/>
            </a:pPr>
            <a:fld id="{363ED7D9-7B99-4A26-8236-70A5061EBAFF}" type="slidenum">
              <a:rPr lang="he-IL" smtClean="0"/>
              <a:pPr>
                <a:defRPr/>
              </a:pPr>
              <a:t>‹#›</a:t>
            </a:fld>
            <a:endParaRPr lang="en-US"/>
          </a:p>
        </p:txBody>
      </p:sp>
    </p:spTree>
    <p:extLst>
      <p:ext uri="{BB962C8B-B14F-4D97-AF65-F5344CB8AC3E}">
        <p14:creationId xmlns:p14="http://schemas.microsoft.com/office/powerpoint/2010/main" val="1814820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6" name="Slide Number Placeholder 5"/>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014962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452170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9" name="Slide Number Placeholder 8"/>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267858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5" name="Slide Number Placeholder 4"/>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1941864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4" name="Slide Number Placeholder 3"/>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779148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653978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Rosenfeld and Kraus-  Providing Arguments in Discussions Based on the Prediction of Human (AAAI-15)</a:t>
            </a:r>
            <a:endParaRPr lang="en-US"/>
          </a:p>
        </p:txBody>
      </p:sp>
      <p:sp>
        <p:nvSpPr>
          <p:cNvPr id="7" name="Slide Number Placeholder 6"/>
          <p:cNvSpPr>
            <a:spLocks noGrp="1"/>
          </p:cNvSpPr>
          <p:nvPr>
            <p:ph type="sldNum" sz="quarter" idx="12"/>
          </p:nvPr>
        </p:nvSpPr>
        <p:spPr/>
        <p:txBody>
          <a:bodyPr/>
          <a:lstStyle/>
          <a:p>
            <a:fld id="{4C737262-14D0-4467-8DBA-E04A6AA4AC41}" type="slidenum">
              <a:rPr lang="en-US" smtClean="0"/>
              <a:pPr/>
              <a:t>‹#›</a:t>
            </a:fld>
            <a:endParaRPr lang="en-US"/>
          </a:p>
        </p:txBody>
      </p:sp>
    </p:spTree>
    <p:extLst>
      <p:ext uri="{BB962C8B-B14F-4D97-AF65-F5344CB8AC3E}">
        <p14:creationId xmlns:p14="http://schemas.microsoft.com/office/powerpoint/2010/main" val="31596273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Rosenfeld and Kraus-  Providing Arguments in Discussions Based on the Prediction of Human (AAAI-15)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7262-14D0-4467-8DBA-E04A6AA4AC41}" type="slidenum">
              <a:rPr lang="en-US" smtClean="0"/>
              <a:pPr/>
              <a:t>‹#›</a:t>
            </a:fld>
            <a:endParaRPr lang="en-US"/>
          </a:p>
        </p:txBody>
      </p:sp>
    </p:spTree>
    <p:extLst>
      <p:ext uri="{BB962C8B-B14F-4D97-AF65-F5344CB8AC3E}">
        <p14:creationId xmlns:p14="http://schemas.microsoft.com/office/powerpoint/2010/main" val="945850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t">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rtl="0">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rtl="0">
              <a:defRPr sz="1000" b="0" i="0">
                <a:solidFill>
                  <a:schemeClr val="tx1"/>
                </a:solidFill>
                <a:effectLst/>
                <a:latin typeface="+mn-lt"/>
              </a:defRPr>
            </a:lvl1pPr>
          </a:lstStyle>
          <a:p>
            <a:r>
              <a:rPr lang="en-US" smtClean="0"/>
              <a:t>Rosenfeld and Kraus-  Providing Arguments in Discussions Based on the Prediction of Human (AAAI-15)</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rtl="0">
              <a:defRPr sz="1000" b="0" i="0">
                <a:solidFill>
                  <a:schemeClr val="tx1"/>
                </a:solidFill>
                <a:effectLst/>
                <a:latin typeface="+mn-lt"/>
              </a:defRPr>
            </a:lvl1pPr>
          </a:lstStyle>
          <a:p>
            <a:fld id="{4C737262-14D0-4467-8DBA-E04A6AA4AC41}" type="slidenum">
              <a:rPr lang="en-US" smtClean="0"/>
              <a:pPr/>
              <a:t>‹#›</a:t>
            </a:fld>
            <a:endParaRPr lang="en-US"/>
          </a:p>
        </p:txBody>
      </p:sp>
    </p:spTree>
    <p:extLst>
      <p:ext uri="{BB962C8B-B14F-4D97-AF65-F5344CB8AC3E}">
        <p14:creationId xmlns:p14="http://schemas.microsoft.com/office/powerpoint/2010/main" val="29328898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56" r:id="rId18"/>
  </p:sldLayoutIdLst>
  <p:timing>
    <p:tnLst>
      <p:par>
        <p:cTn id="1" dur="indefinite" restart="never" nodeType="tmRoot"/>
      </p:par>
    </p:tnLst>
  </p:timing>
  <p:hf sldNum="0" hdr="0" dt="0"/>
  <p:txStyles>
    <p:titleStyle>
      <a:lvl1pPr algn="ctr" defTabSz="457200" rtl="1" eaLnBrk="1" latinLnBrk="0" hangingPunct="1">
        <a:spcBef>
          <a:spcPct val="0"/>
        </a:spcBef>
        <a:buNone/>
        <a:defRPr sz="3600" kern="1200" cap="none">
          <a:ln w="3175" cmpd="sng">
            <a:noFill/>
          </a:ln>
          <a:solidFill>
            <a:schemeClr val="tx1"/>
          </a:solidFill>
          <a:effectLst/>
          <a:latin typeface="Arial Rounded MT Bold" panose="020F0704030504030204" pitchFamily="34" charset="0"/>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hyperlink" Target="http://www.esa.int/" TargetMode="Externa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hyperlink" Target="https://www.d-mars.org/" TargetMode="External"/><Relationship Id="rId5" Type="http://schemas.openxmlformats.org/officeDocument/2006/relationships/hyperlink" Target="https://oewf.org/" TargetMode="External"/><Relationship Id="rId4" Type="http://schemas.openxmlformats.org/officeDocument/2006/relationships/hyperlink" Target="https://www.nasa.gov/hr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ctrTitle"/>
          </p:nvPr>
        </p:nvSpPr>
        <p:spPr>
          <a:xfrm>
            <a:off x="1524000" y="533400"/>
            <a:ext cx="7696200" cy="5715000"/>
          </a:xfrm>
        </p:spPr>
        <p:txBody>
          <a:bodyPr>
            <a:normAutofit fontScale="90000"/>
          </a:bodyPr>
          <a:lstStyle/>
          <a:p>
            <a:pPr algn="ctr" rtl="0"/>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Human-Agent Interaction for Human Space Exploration</a:t>
            </a:r>
            <a:br>
              <a:rPr lang="en-US" sz="4000" dirty="0" smtClean="0">
                <a:solidFill>
                  <a:schemeClr val="tx1"/>
                </a:solidFill>
              </a:rPr>
            </a:br>
            <a:r>
              <a:rPr lang="en-US" sz="4000" dirty="0">
                <a:solidFill>
                  <a:schemeClr val="tx1"/>
                </a:solidFill>
              </a:rPr>
              <a:t/>
            </a:r>
            <a:br>
              <a:rPr lang="en-US" sz="4000" dirty="0">
                <a:solidFill>
                  <a:schemeClr val="tx1"/>
                </a:solidFill>
              </a:rPr>
            </a:br>
            <a:r>
              <a:rPr lang="en-US" sz="2400" i="1" dirty="0" smtClean="0">
                <a:solidFill>
                  <a:schemeClr val="tx1">
                    <a:lumMod val="75000"/>
                  </a:schemeClr>
                </a:solidFill>
                <a:effectLst/>
              </a:rPr>
              <a:t>Ariel Rosenfeld</a:t>
            </a:r>
            <a:r>
              <a:rPr lang="en-US" sz="2400" dirty="0">
                <a:solidFill>
                  <a:schemeClr val="tx1">
                    <a:lumMod val="75000"/>
                  </a:schemeClr>
                </a:solidFill>
              </a:rPr>
              <a:t/>
            </a:r>
            <a:br>
              <a:rPr lang="en-US" sz="2400" dirty="0">
                <a:solidFill>
                  <a:schemeClr val="tx1">
                    <a:lumMod val="75000"/>
                  </a:schemeClr>
                </a:solidFill>
              </a:rPr>
            </a:br>
            <a:r>
              <a:rPr lang="en-US" sz="2400" dirty="0" smtClean="0">
                <a:solidFill>
                  <a:schemeClr val="tx1">
                    <a:lumMod val="75000"/>
                  </a:schemeClr>
                </a:solidFill>
              </a:rPr>
              <a:t>Bar-</a:t>
            </a:r>
            <a:r>
              <a:rPr lang="en-US" sz="2400" dirty="0" err="1" smtClean="0">
                <a:solidFill>
                  <a:schemeClr val="tx1">
                    <a:lumMod val="75000"/>
                  </a:schemeClr>
                </a:solidFill>
              </a:rPr>
              <a:t>Ilan</a:t>
            </a:r>
            <a:r>
              <a:rPr lang="en-US" sz="2400" dirty="0" smtClean="0">
                <a:solidFill>
                  <a:schemeClr val="tx1">
                    <a:lumMod val="75000"/>
                  </a:schemeClr>
                </a:solidFill>
              </a:rPr>
              <a:t> University</a:t>
            </a:r>
            <a:r>
              <a:rPr lang="en-US" sz="2400" dirty="0" smtClean="0">
                <a:solidFill>
                  <a:schemeClr val="tx1">
                    <a:lumMod val="75000"/>
                  </a:schemeClr>
                </a:solidFill>
                <a:effectLst/>
              </a:rPr>
              <a:t/>
            </a:r>
            <a:br>
              <a:rPr lang="en-US" sz="2400" dirty="0" smtClean="0">
                <a:solidFill>
                  <a:schemeClr val="tx1">
                    <a:lumMod val="75000"/>
                  </a:schemeClr>
                </a:solidFill>
                <a:effectLst/>
              </a:rPr>
            </a:br>
            <a:r>
              <a:rPr lang="en-US" sz="2400" dirty="0" smtClean="0">
                <a:solidFill>
                  <a:schemeClr val="tx1">
                    <a:lumMod val="75000"/>
                  </a:schemeClr>
                </a:solidFill>
                <a:effectLst/>
              </a:rPr>
              <a:t/>
            </a:r>
            <a:br>
              <a:rPr lang="en-US" sz="2400" dirty="0" smtClean="0">
                <a:solidFill>
                  <a:schemeClr val="tx1">
                    <a:lumMod val="75000"/>
                  </a:schemeClr>
                </a:solidFill>
                <a:effectLst/>
              </a:rPr>
            </a:br>
            <a:r>
              <a:rPr lang="en-US" sz="2700" dirty="0" smtClean="0">
                <a:solidFill>
                  <a:schemeClr val="tx1">
                    <a:lumMod val="75000"/>
                  </a:schemeClr>
                </a:solidFill>
                <a:effectLst/>
              </a:rPr>
              <a:t/>
            </a:r>
            <a:br>
              <a:rPr lang="en-US" sz="2700" dirty="0" smtClean="0">
                <a:solidFill>
                  <a:schemeClr val="tx1">
                    <a:lumMod val="75000"/>
                  </a:schemeClr>
                </a:solidFill>
                <a:effectLst/>
              </a:rPr>
            </a:br>
            <a:r>
              <a:rPr lang="en-US" sz="2700" dirty="0" smtClean="0">
                <a:solidFill>
                  <a:schemeClr val="tx1">
                    <a:lumMod val="75000"/>
                  </a:schemeClr>
                </a:solidFill>
                <a:effectLst/>
              </a:rPr>
              <a:t>UMAP 2019, Cyprus</a:t>
            </a:r>
            <a:br>
              <a:rPr lang="en-US" sz="2700" dirty="0" smtClean="0">
                <a:solidFill>
                  <a:schemeClr val="tx1">
                    <a:lumMod val="75000"/>
                  </a:schemeClr>
                </a:solidFill>
                <a:effectLst/>
              </a:rPr>
            </a:br>
            <a:r>
              <a:rPr lang="en-US" sz="2700" dirty="0" smtClean="0">
                <a:solidFill>
                  <a:schemeClr val="tx1">
                    <a:lumMod val="75000"/>
                  </a:schemeClr>
                </a:solidFill>
                <a:effectLst/>
              </a:rPr>
              <a:t/>
            </a:r>
            <a:br>
              <a:rPr lang="en-US" sz="2700" dirty="0" smtClean="0">
                <a:solidFill>
                  <a:schemeClr val="tx1">
                    <a:lumMod val="75000"/>
                  </a:schemeClr>
                </a:solidFill>
                <a:effectLst/>
              </a:rPr>
            </a:br>
            <a:endParaRPr lang="en-US" sz="4400" dirty="0" smtClean="0"/>
          </a:p>
        </p:txBody>
      </p:sp>
      <p:pic>
        <p:nvPicPr>
          <p:cNvPr id="8"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225" y="12572021"/>
            <a:ext cx="670581" cy="39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ª××¦××ª ×ª××× × ×¢×××¨ âªbar ilan university logo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8460" y="5562600"/>
            <a:ext cx="1138083"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oon"/>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981200" y="4114800"/>
            <a:ext cx="94431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mars"/>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091410" y="3475717"/>
            <a:ext cx="62489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BlueMarble550"/>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1406" y="4593431"/>
            <a:ext cx="1939794"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ISRA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2211" y="381000"/>
            <a:ext cx="1050579" cy="7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11318"/>
    </mc:Choice>
    <mc:Fallback>
      <p:transition spd="slow" advTm="113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90962"/>
            <a:ext cx="7704667" cy="1981200"/>
          </a:xfrm>
        </p:spPr>
        <p:txBody>
          <a:bodyPr/>
          <a:lstStyle/>
          <a:p>
            <a:r>
              <a:rPr lang="en-US" dirty="0" smtClean="0"/>
              <a:t>Today</a:t>
            </a:r>
            <a:endParaRPr lang="he-IL" dirty="0"/>
          </a:p>
        </p:txBody>
      </p:sp>
      <p:pic>
        <p:nvPicPr>
          <p:cNvPr id="8" name="Picture 6" descr="Neil_Arms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344" y="1678079"/>
            <a:ext cx="2017209" cy="20172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Yuri gagarii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032" y="1835207"/>
            <a:ext cx="1503768"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982132" y="3105366"/>
            <a:ext cx="7704667" cy="198120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3600" kern="1200" cap="none">
                <a:ln w="3175" cmpd="sng">
                  <a:noFill/>
                </a:ln>
                <a:solidFill>
                  <a:schemeClr val="tx1"/>
                </a:solidFill>
                <a:effectLst/>
                <a:latin typeface="Arial Rounded MT Bold" panose="020F0704030504030204" pitchFamily="34" charset="0"/>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pPr>
            <a:r>
              <a:rPr lang="en-US" dirty="0" smtClean="0"/>
              <a:t>Tomorrow</a:t>
            </a:r>
            <a:endParaRPr lang="he-IL" dirty="0"/>
          </a:p>
        </p:txBody>
      </p:sp>
      <p:pic>
        <p:nvPicPr>
          <p:cNvPr id="2050" name="Picture 2" descr="×ª××¦××ª ×ª××× × ×¢×××¨ âªinternational space station TEAM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0098" y="1625266"/>
            <a:ext cx="3388208" cy="2116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âªmars settlementâ¬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487657"/>
            <a:ext cx="2971800" cy="20790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âªMoon villageââ¬â"/>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8032" y="4677115"/>
            <a:ext cx="3328850" cy="18367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74202" y="4025992"/>
            <a:ext cx="2069798"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NASA</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angle 15"/>
          <p:cNvSpPr/>
          <p:nvPr/>
        </p:nvSpPr>
        <p:spPr>
          <a:xfrm>
            <a:off x="460068" y="3955569"/>
            <a:ext cx="160813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ESC</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73244820"/>
      </p:ext>
    </p:extLst>
  </p:cSld>
  <p:clrMapOvr>
    <a:masterClrMapping/>
  </p:clrMapOvr>
  <mc:AlternateContent xmlns:mc="http://schemas.openxmlformats.org/markup-compatibility/2006">
    <mc:Choice xmlns:p14="http://schemas.microsoft.com/office/powerpoint/2010/main" Requires="p14">
      <p:transition spd="slow" p14:dur="2000" advTm="48481"/>
    </mc:Choice>
    <mc:Fallback>
      <p:transition spd="slow" advTm="484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UMAP in Space?</a:t>
            </a:r>
            <a:endParaRPr lang="he-IL" dirty="0"/>
          </a:p>
        </p:txBody>
      </p:sp>
      <p:sp>
        <p:nvSpPr>
          <p:cNvPr id="3" name="Content Placeholder 2"/>
          <p:cNvSpPr>
            <a:spLocks noGrp="1"/>
          </p:cNvSpPr>
          <p:nvPr>
            <p:ph idx="1"/>
          </p:nvPr>
        </p:nvSpPr>
        <p:spPr/>
        <p:txBody>
          <a:bodyPr>
            <a:normAutofit lnSpcReduction="10000"/>
          </a:bodyPr>
          <a:lstStyle/>
          <a:p>
            <a:r>
              <a:rPr lang="en-US" dirty="0" smtClean="0"/>
              <a:t>Unprecedented level of autonomy. </a:t>
            </a:r>
          </a:p>
          <a:p>
            <a:r>
              <a:rPr lang="en-US" i="1" u="sng" dirty="0" smtClean="0"/>
              <a:t>Many challenges.</a:t>
            </a:r>
          </a:p>
          <a:p>
            <a:pPr lvl="1"/>
            <a:r>
              <a:rPr lang="en-US" dirty="0" smtClean="0"/>
              <a:t>Isolation </a:t>
            </a:r>
          </a:p>
          <a:p>
            <a:pPr lvl="1"/>
            <a:r>
              <a:rPr lang="en-US" dirty="0" smtClean="0"/>
              <a:t>Risks</a:t>
            </a:r>
          </a:p>
          <a:p>
            <a:pPr lvl="1"/>
            <a:r>
              <a:rPr lang="en-US" dirty="0" smtClean="0"/>
              <a:t>Cognitive and psychological demands </a:t>
            </a:r>
          </a:p>
          <a:p>
            <a:r>
              <a:rPr lang="en-US" dirty="0" smtClean="0"/>
              <a:t>Agent technology can assist</a:t>
            </a:r>
          </a:p>
          <a:p>
            <a:pPr lvl="1"/>
            <a:r>
              <a:rPr lang="en-US" dirty="0" smtClean="0"/>
              <a:t>Bounded by the ability to model, adapt and personalize its behavior.</a:t>
            </a:r>
          </a:p>
          <a:p>
            <a:pPr lvl="1"/>
            <a:endParaRPr lang="he-IL"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5168463"/>
      </p:ext>
    </p:extLst>
  </p:cSld>
  <p:clrMapOvr>
    <a:masterClrMapping/>
  </p:clrMapOvr>
  <mc:AlternateContent xmlns:mc="http://schemas.openxmlformats.org/markup-compatibility/2006">
    <mc:Choice xmlns:p14="http://schemas.microsoft.com/office/powerpoint/2010/main" Requires="p14">
      <p:transition spd="slow" p14:dur="2000" advTm="57120"/>
    </mc:Choice>
    <mc:Fallback>
      <p:transition spd="slow" advTm="5712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Avenues for Exploration</a:t>
            </a:r>
            <a:endParaRPr lang="he-IL" dirty="0"/>
          </a:p>
        </p:txBody>
      </p:sp>
      <p:sp>
        <p:nvSpPr>
          <p:cNvPr id="3" name="Content Placeholder 2"/>
          <p:cNvSpPr>
            <a:spLocks noGrp="1"/>
          </p:cNvSpPr>
          <p:nvPr>
            <p:ph idx="1"/>
          </p:nvPr>
        </p:nvSpPr>
        <p:spPr>
          <a:xfrm>
            <a:off x="982133" y="2057400"/>
            <a:ext cx="8085667" cy="4648200"/>
          </a:xfrm>
        </p:spPr>
        <p:txBody>
          <a:bodyPr>
            <a:normAutofit/>
          </a:bodyPr>
          <a:lstStyle/>
          <a:p>
            <a:pPr algn="l" rtl="0"/>
            <a:r>
              <a:rPr lang="en-US" dirty="0" smtClean="0"/>
              <a:t>Assisting each astronaut individually </a:t>
            </a:r>
          </a:p>
          <a:p>
            <a:pPr lvl="1"/>
            <a:r>
              <a:rPr lang="en-US" dirty="0" smtClean="0"/>
              <a:t>Monitoring </a:t>
            </a:r>
            <a:r>
              <a:rPr lang="en-US" dirty="0"/>
              <a:t>for undesired personal </a:t>
            </a:r>
            <a:r>
              <a:rPr lang="en-US" dirty="0" smtClean="0"/>
              <a:t>conditions</a:t>
            </a:r>
          </a:p>
          <a:p>
            <a:pPr lvl="1"/>
            <a:r>
              <a:rPr lang="en-US" dirty="0" smtClean="0"/>
              <a:t>Prognosis </a:t>
            </a:r>
          </a:p>
          <a:p>
            <a:pPr lvl="1"/>
            <a:r>
              <a:rPr lang="en-US" dirty="0" smtClean="0"/>
              <a:t>Intervention</a:t>
            </a:r>
            <a:endParaRPr lang="en-US" dirty="0"/>
          </a:p>
          <a:p>
            <a:r>
              <a:rPr lang="en-US" dirty="0" smtClean="0"/>
              <a:t>Facilitating Teamwork</a:t>
            </a:r>
          </a:p>
          <a:p>
            <a:pPr lvl="1"/>
            <a:r>
              <a:rPr lang="en-US" dirty="0" smtClean="0"/>
              <a:t>Promoting fairness and group satisfaction</a:t>
            </a:r>
          </a:p>
          <a:p>
            <a:pPr lvl="1"/>
            <a:r>
              <a:rPr lang="en-US" dirty="0" smtClean="0"/>
              <a:t>Automated task allocation</a:t>
            </a:r>
          </a:p>
          <a:p>
            <a:pPr lvl="1"/>
            <a:r>
              <a:rPr lang="en-US" dirty="0" smtClean="0"/>
              <a:t>Resolving interpersonal conflicts</a:t>
            </a:r>
          </a:p>
        </p:txBody>
      </p:sp>
    </p:spTree>
    <p:extLst>
      <p:ext uri="{BB962C8B-B14F-4D97-AF65-F5344CB8AC3E}">
        <p14:creationId xmlns:p14="http://schemas.microsoft.com/office/powerpoint/2010/main" val="964529231"/>
      </p:ext>
    </p:extLst>
  </p:cSld>
  <p:clrMapOvr>
    <a:masterClrMapping/>
  </p:clrMapOvr>
  <mc:AlternateContent xmlns:mc="http://schemas.openxmlformats.org/markup-compatibility/2006">
    <mc:Choice xmlns:p14="http://schemas.microsoft.com/office/powerpoint/2010/main" Requires="p14">
      <p:transition spd="slow" p14:dur="2000" advTm="128324"/>
    </mc:Choice>
    <mc:Fallback>
      <p:transition spd="slow" advTm="12832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Data is Out There!</a:t>
            </a:r>
            <a:endParaRPr lang="he-IL" sz="3200" dirty="0"/>
          </a:p>
        </p:txBody>
      </p:sp>
      <p:sp>
        <p:nvSpPr>
          <p:cNvPr id="3" name="Content Placeholder 2"/>
          <p:cNvSpPr>
            <a:spLocks noGrp="1"/>
          </p:cNvSpPr>
          <p:nvPr>
            <p:ph idx="1"/>
          </p:nvPr>
        </p:nvSpPr>
        <p:spPr/>
        <p:txBody>
          <a:bodyPr/>
          <a:lstStyle/>
          <a:p>
            <a:r>
              <a:rPr lang="en-US" dirty="0" smtClean="0"/>
              <a:t>Analog Space Programs (ASPs) </a:t>
            </a:r>
          </a:p>
          <a:p>
            <a:pPr lvl="1"/>
            <a:r>
              <a:rPr lang="en-US" dirty="0" smtClean="0"/>
              <a:t>NASA (</a:t>
            </a:r>
            <a:r>
              <a:rPr lang="en-US" dirty="0" smtClean="0">
                <a:hlinkClick r:id="rId4"/>
              </a:rPr>
              <a:t>https</a:t>
            </a:r>
            <a:r>
              <a:rPr lang="en-US" dirty="0">
                <a:hlinkClick r:id="rId4"/>
              </a:rPr>
              <a:t>://www.nasa.gov/hrp</a:t>
            </a:r>
            <a:r>
              <a:rPr lang="en-US" dirty="0" smtClean="0"/>
              <a:t>)</a:t>
            </a:r>
          </a:p>
          <a:p>
            <a:pPr lvl="1"/>
            <a:r>
              <a:rPr lang="en-US" dirty="0"/>
              <a:t>Austrian Space Forum </a:t>
            </a:r>
            <a:r>
              <a:rPr lang="en-US" dirty="0" err="1"/>
              <a:t>OeWF</a:t>
            </a:r>
            <a:r>
              <a:rPr lang="en-US" dirty="0"/>
              <a:t> (</a:t>
            </a:r>
            <a:r>
              <a:rPr lang="en-US" dirty="0">
                <a:hlinkClick r:id="rId5"/>
              </a:rPr>
              <a:t>https://oewf.org</a:t>
            </a:r>
            <a:r>
              <a:rPr lang="en-US" dirty="0" smtClean="0">
                <a:hlinkClick r:id="rId5"/>
              </a:rPr>
              <a:t>/</a:t>
            </a:r>
            <a:r>
              <a:rPr lang="en-US" dirty="0" smtClean="0"/>
              <a:t>)</a:t>
            </a:r>
          </a:p>
          <a:p>
            <a:pPr lvl="1"/>
            <a:r>
              <a:rPr lang="en-US" dirty="0" smtClean="0"/>
              <a:t>D-MARS </a:t>
            </a:r>
            <a:r>
              <a:rPr lang="en-US" dirty="0"/>
              <a:t>(</a:t>
            </a:r>
            <a:r>
              <a:rPr lang="en-US" dirty="0">
                <a:hlinkClick r:id="rId6"/>
              </a:rPr>
              <a:t>https://www.d-mars.org</a:t>
            </a:r>
            <a:r>
              <a:rPr lang="en-US" dirty="0" smtClean="0">
                <a:hlinkClick r:id="rId6"/>
              </a:rPr>
              <a:t>/</a:t>
            </a:r>
            <a:r>
              <a:rPr lang="en-US" dirty="0" smtClean="0"/>
              <a:t>)</a:t>
            </a:r>
          </a:p>
          <a:p>
            <a:pPr lvl="1"/>
            <a:r>
              <a:rPr lang="en-US" dirty="0" smtClean="0"/>
              <a:t>ESA (</a:t>
            </a:r>
            <a:r>
              <a:rPr lang="en-US" dirty="0">
                <a:hlinkClick r:id="rId7"/>
              </a:rPr>
              <a:t>http://www.esa.int</a:t>
            </a:r>
            <a:r>
              <a:rPr lang="en-US" dirty="0" smtClean="0">
                <a:hlinkClick r:id="rId7"/>
              </a:rPr>
              <a:t>/</a:t>
            </a:r>
            <a:r>
              <a:rPr lang="en-US" dirty="0" smtClean="0"/>
              <a:t>)</a:t>
            </a:r>
          </a:p>
          <a:p>
            <a:pPr lvl="1"/>
            <a:r>
              <a:rPr lang="en-US" dirty="0" smtClean="0"/>
              <a:t>….</a:t>
            </a:r>
          </a:p>
          <a:p>
            <a:r>
              <a:rPr lang="en-US" dirty="0" smtClean="0"/>
              <a:t>FREE* and seeking research proposals</a:t>
            </a:r>
          </a:p>
          <a:p>
            <a:pPr lvl="1"/>
            <a:endParaRPr lang="en-US" dirty="0" smtClean="0"/>
          </a:p>
          <a:p>
            <a:pPr lvl="1"/>
            <a:endParaRPr lang="he-IL" dirty="0"/>
          </a:p>
        </p:txBody>
      </p:sp>
      <p:sp>
        <p:nvSpPr>
          <p:cNvPr id="4" name="Footer Placeholder 3"/>
          <p:cNvSpPr>
            <a:spLocks noGrp="1"/>
          </p:cNvSpPr>
          <p:nvPr>
            <p:ph type="ftr" sz="quarter" idx="11"/>
          </p:nvPr>
        </p:nvSpPr>
        <p:spPr/>
        <p:txBody>
          <a:bodyPr/>
          <a:lstStyle/>
          <a:p>
            <a:endParaRPr lang="en-US" dirty="0"/>
          </a:p>
        </p:txBody>
      </p:sp>
      <p:pic>
        <p:nvPicPr>
          <p:cNvPr id="3074" name="Picture 2" descr="×ª××¦××ª ×ª××× × ×¢×××¨ âªMARS HABITAT ISRAELâ¬â"/>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314" y="1909009"/>
            <a:ext cx="7465181" cy="41991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4780520"/>
      </p:ext>
    </p:extLst>
  </p:cSld>
  <p:clrMapOvr>
    <a:masterClrMapping/>
  </p:clrMapOvr>
  <mc:AlternateContent xmlns:mc="http://schemas.openxmlformats.org/markup-compatibility/2006">
    <mc:Choice xmlns:p14="http://schemas.microsoft.com/office/powerpoint/2010/main" Requires="p14">
      <p:transition spd="slow" p14:dur="2000" advTm="64746"/>
    </mc:Choice>
    <mc:Fallback>
      <p:transition spd="slow" advTm="64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Summary</a:t>
            </a:r>
            <a:endParaRPr lang="he-IL" dirty="0"/>
          </a:p>
        </p:txBody>
      </p:sp>
      <p:sp>
        <p:nvSpPr>
          <p:cNvPr id="5" name="Content Placeholder 4"/>
          <p:cNvSpPr>
            <a:spLocks noGrp="1"/>
          </p:cNvSpPr>
          <p:nvPr>
            <p:ph idx="1"/>
          </p:nvPr>
        </p:nvSpPr>
        <p:spPr>
          <a:xfrm>
            <a:off x="982133" y="2212844"/>
            <a:ext cx="7704667" cy="3497389"/>
          </a:xfrm>
        </p:spPr>
        <p:txBody>
          <a:bodyPr/>
          <a:lstStyle/>
          <a:p>
            <a:r>
              <a:rPr lang="en-US" dirty="0" smtClean="0"/>
              <a:t>Unique challenges and opportunities </a:t>
            </a:r>
          </a:p>
          <a:p>
            <a:r>
              <a:rPr lang="en-US" dirty="0" smtClean="0"/>
              <a:t>Assisting Astronauts and Promoting Teamwork</a:t>
            </a:r>
          </a:p>
          <a:p>
            <a:r>
              <a:rPr lang="en-US" dirty="0" smtClean="0"/>
              <a:t>Real-world evaluation at minimal cost</a:t>
            </a:r>
            <a:endParaRPr lang="he-IL" dirty="0"/>
          </a:p>
        </p:txBody>
      </p:sp>
      <p:sp>
        <p:nvSpPr>
          <p:cNvPr id="6" name="Content Placeholder 2"/>
          <p:cNvSpPr txBox="1">
            <a:spLocks/>
          </p:cNvSpPr>
          <p:nvPr/>
        </p:nvSpPr>
        <p:spPr>
          <a:xfrm>
            <a:off x="533400" y="193548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Font typeface="Wingdings 2"/>
              <a:buNone/>
            </a:pPr>
            <a:r>
              <a:rPr lang="en-US" dirty="0" smtClean="0"/>
              <a:t>	</a:t>
            </a:r>
            <a:endParaRPr lang="en-US" sz="3200" dirty="0" smtClean="0">
              <a:solidFill>
                <a:srgbClr val="FF0000"/>
              </a:solidFill>
            </a:endParaRPr>
          </a:p>
          <a:p>
            <a:pPr marL="0" indent="0" fontAlgn="auto">
              <a:spcAft>
                <a:spcPts val="0"/>
              </a:spcAft>
              <a:buFont typeface="Wingdings 2"/>
              <a:buNone/>
            </a:pPr>
            <a:r>
              <a:rPr lang="en-US" sz="3200" dirty="0" smtClean="0">
                <a:solidFill>
                  <a:srgbClr val="FF0000"/>
                </a:solidFill>
              </a:rPr>
              <a:t> </a:t>
            </a:r>
          </a:p>
          <a:p>
            <a:pPr lvl="1" fontAlgn="auto">
              <a:spcAft>
                <a:spcPts val="0"/>
              </a:spcAft>
            </a:pPr>
            <a:endParaRPr lang="he-IL" dirty="0"/>
          </a:p>
        </p:txBody>
      </p:sp>
      <p:sp>
        <p:nvSpPr>
          <p:cNvPr id="4" name="Rectangle 3"/>
          <p:cNvSpPr/>
          <p:nvPr/>
        </p:nvSpPr>
        <p:spPr>
          <a:xfrm>
            <a:off x="6491245" y="6385482"/>
            <a:ext cx="1877437" cy="369332"/>
          </a:xfrm>
          <a:prstGeom prst="rect">
            <a:avLst/>
          </a:prstGeom>
        </p:spPr>
        <p:txBody>
          <a:bodyPr wrap="none">
            <a:spAutoFit/>
          </a:bodyPr>
          <a:lstStyle/>
          <a:p>
            <a:pPr fontAlgn="auto">
              <a:spcAft>
                <a:spcPts val="0"/>
              </a:spcAft>
            </a:pPr>
            <a:r>
              <a:rPr lang="en-US" b="1" dirty="0"/>
              <a:t>Ariel </a:t>
            </a:r>
            <a:r>
              <a:rPr lang="en-US" b="1" dirty="0" smtClean="0"/>
              <a:t>Rosenfeld</a:t>
            </a:r>
            <a:endParaRPr lang="en-US" b="1" dirty="0"/>
          </a:p>
        </p:txBody>
      </p:sp>
      <p:sp>
        <p:nvSpPr>
          <p:cNvPr id="14" name="Rectangle 13"/>
          <p:cNvSpPr/>
          <p:nvPr/>
        </p:nvSpPr>
        <p:spPr>
          <a:xfrm>
            <a:off x="695590" y="1524000"/>
            <a:ext cx="8448410" cy="1754326"/>
          </a:xfrm>
          <a:prstGeom prst="rect">
            <a:avLst/>
          </a:prstGeom>
        </p:spPr>
        <p:txBody>
          <a:bodyPr wrap="square">
            <a:spAutoFit/>
          </a:bodyPr>
          <a:lstStyle/>
          <a:p>
            <a:endParaRPr lang="en-US" sz="2400" dirty="0"/>
          </a:p>
          <a:p>
            <a:endParaRPr lang="en-US" sz="2000" dirty="0" smtClean="0"/>
          </a:p>
          <a:p>
            <a:endParaRPr lang="en-US" sz="2400" dirty="0" smtClean="0"/>
          </a:p>
          <a:p>
            <a:endParaRPr lang="en-US" sz="2000" b="1" i="1" u="sng" dirty="0" smtClean="0">
              <a:solidFill>
                <a:srgbClr val="C00000"/>
              </a:solidFill>
            </a:endParaRPr>
          </a:p>
          <a:p>
            <a:endParaRPr lang="he-IL" sz="2000" dirty="0">
              <a:solidFill>
                <a:srgbClr val="C00000"/>
              </a:solidFill>
            </a:endParaRPr>
          </a:p>
        </p:txBody>
      </p:sp>
      <p:sp>
        <p:nvSpPr>
          <p:cNvPr id="11" name="Rectangle 10"/>
          <p:cNvSpPr/>
          <p:nvPr/>
        </p:nvSpPr>
        <p:spPr>
          <a:xfrm>
            <a:off x="2468180" y="4902333"/>
            <a:ext cx="2783647" cy="369332"/>
          </a:xfrm>
          <a:prstGeom prst="rect">
            <a:avLst/>
          </a:prstGeom>
        </p:spPr>
        <p:txBody>
          <a:bodyPr wrap="none">
            <a:spAutoFit/>
          </a:bodyPr>
          <a:lstStyle/>
          <a:p>
            <a:pPr marL="0" indent="0" fontAlgn="auto">
              <a:spcAft>
                <a:spcPts val="0"/>
              </a:spcAft>
              <a:buFont typeface="Wingdings 2"/>
              <a:buNone/>
            </a:pPr>
            <a:r>
              <a:rPr lang="en-US" dirty="0">
                <a:solidFill>
                  <a:srgbClr val="FF0000"/>
                </a:solidFill>
                <a:latin typeface="Arial Black" panose="020B0A04020102020204" pitchFamily="34" charset="0"/>
              </a:rPr>
              <a:t>arielros1@gmail.com</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8333" t="8889" r="8333" b="27778"/>
          <a:stretch/>
        </p:blipFill>
        <p:spPr>
          <a:xfrm>
            <a:off x="6498502" y="4439386"/>
            <a:ext cx="1653291" cy="1884751"/>
          </a:xfrm>
          <a:prstGeom prst="rect">
            <a:avLst/>
          </a:prstGeom>
        </p:spPr>
      </p:pic>
      <p:sp>
        <p:nvSpPr>
          <p:cNvPr id="3" name="Rectangle 2"/>
          <p:cNvSpPr/>
          <p:nvPr/>
        </p:nvSpPr>
        <p:spPr>
          <a:xfrm>
            <a:off x="809171" y="4038600"/>
            <a:ext cx="7924800" cy="369332"/>
          </a:xfrm>
          <a:prstGeom prst="rect">
            <a:avLst/>
          </a:prstGeom>
        </p:spPr>
        <p:txBody>
          <a:bodyPr wrap="square">
            <a:spAutoFit/>
          </a:bodyPr>
          <a:lstStyle/>
          <a:p>
            <a:r>
              <a:rPr lang="en-US" dirty="0"/>
              <a:t>Human-Agent Interaction for Human Space </a:t>
            </a:r>
            <a:r>
              <a:rPr lang="en-US" dirty="0" smtClean="0"/>
              <a:t>Exploration, </a:t>
            </a:r>
            <a:r>
              <a:rPr lang="en-US" i="1" dirty="0" smtClean="0"/>
              <a:t>UMAP 2019</a:t>
            </a:r>
            <a:endParaRPr lang="he-IL" b="1" i="1" dirty="0"/>
          </a:p>
        </p:txBody>
      </p:sp>
      <p:sp>
        <p:nvSpPr>
          <p:cNvPr id="17" name="Rectangle 16"/>
          <p:cNvSpPr/>
          <p:nvPr/>
        </p:nvSpPr>
        <p:spPr>
          <a:xfrm>
            <a:off x="2308969" y="5498479"/>
            <a:ext cx="3255378" cy="369332"/>
          </a:xfrm>
          <a:prstGeom prst="rect">
            <a:avLst/>
          </a:prstGeom>
        </p:spPr>
        <p:txBody>
          <a:bodyPr wrap="none">
            <a:spAutoFit/>
          </a:bodyPr>
          <a:lstStyle/>
          <a:p>
            <a:pPr marL="0" indent="0" fontAlgn="auto">
              <a:spcAft>
                <a:spcPts val="0"/>
              </a:spcAft>
              <a:buFont typeface="Wingdings 2"/>
              <a:buNone/>
            </a:pPr>
            <a:r>
              <a:rPr lang="en-US" dirty="0" smtClean="0">
                <a:solidFill>
                  <a:srgbClr val="FF0000"/>
                </a:solidFill>
                <a:latin typeface="Arial Black" panose="020B0A04020102020204" pitchFamily="34" charset="0"/>
              </a:rPr>
              <a:t>www.arielrosenfeld.com</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91313838"/>
      </p:ext>
    </p:extLst>
  </p:cSld>
  <p:clrMapOvr>
    <a:masterClrMapping/>
  </p:clrMapOvr>
  <mc:AlternateContent xmlns:mc="http://schemas.openxmlformats.org/markup-compatibility/2006">
    <mc:Choice xmlns:p14="http://schemas.microsoft.com/office/powerpoint/2010/main" Requires="p14">
      <p:transition spd="slow" p14:dur="2000" advTm="62528"/>
    </mc:Choice>
    <mc:Fallback>
      <p:transition spd="slow" advTm="6252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11.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59807</TotalTime>
  <Words>799</Words>
  <Application>Microsoft Office PowerPoint</Application>
  <PresentationFormat>On-screen Show (4:3)</PresentationFormat>
  <Paragraphs>80</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Arial Black</vt:lpstr>
      <vt:lpstr>Arial Rounded MT Bold</vt:lpstr>
      <vt:lpstr>Calibri</vt:lpstr>
      <vt:lpstr>Corbel</vt:lpstr>
      <vt:lpstr>Miriam</vt:lpstr>
      <vt:lpstr>Wingdings 2</vt:lpstr>
      <vt:lpstr>Custom Design</vt:lpstr>
      <vt:lpstr>Parallax</vt:lpstr>
      <vt:lpstr>  Human-Agent Interaction for Human Space Exploration  Ariel Rosenfeld Bar-Ilan University   UMAP 2019, Cyprus  </vt:lpstr>
      <vt:lpstr>Today</vt:lpstr>
      <vt:lpstr>UMAP in Space?</vt:lpstr>
      <vt:lpstr>Two Avenues for Exploration</vt:lpstr>
      <vt:lpstr>The Data is Out There!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Proposal Business Intelligence  to Quickly Model Data</dc:title>
  <dc:creator>Avi Rosenfeld</dc:creator>
  <cp:lastModifiedBy>User</cp:lastModifiedBy>
  <cp:revision>1061</cp:revision>
  <dcterms:created xsi:type="dcterms:W3CDTF">2009-09-02T05:54:12Z</dcterms:created>
  <dcterms:modified xsi:type="dcterms:W3CDTF">2019-06-10T07:17:43Z</dcterms:modified>
</cp:coreProperties>
</file>