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2" r:id="rId3"/>
    <p:sldId id="264" r:id="rId4"/>
    <p:sldId id="263" r:id="rId5"/>
    <p:sldId id="265" r:id="rId6"/>
    <p:sldId id="266" r:id="rId7"/>
    <p:sldId id="268" r:id="rId8"/>
    <p:sldId id="270" r:id="rId9"/>
    <p:sldId id="275" r:id="rId10"/>
    <p:sldId id="277" r:id="rId11"/>
    <p:sldId id="271" r:id="rId12"/>
    <p:sldId id="276" r:id="rId13"/>
    <p:sldId id="272" r:id="rId14"/>
    <p:sldId id="279" r:id="rId15"/>
    <p:sldId id="274" r:id="rId16"/>
    <p:sldId id="280" r:id="rId17"/>
    <p:sldId id="273" r:id="rId18"/>
    <p:sldId id="282" r:id="rId19"/>
    <p:sldId id="258" r:id="rId20"/>
    <p:sldId id="259" r:id="rId21"/>
    <p:sldId id="260" r:id="rId22"/>
    <p:sldId id="281" r:id="rId23"/>
    <p:sldId id="261" r:id="rId24"/>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95" autoAdjust="0"/>
  </p:normalViewPr>
  <p:slideViewPr>
    <p:cSldViewPr snapToGrid="0">
      <p:cViewPr varScale="1">
        <p:scale>
          <a:sx n="58" d="100"/>
          <a:sy n="58" d="100"/>
        </p:scale>
        <p:origin x="9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2950D44-CA43-439A-853E-2BFA30441B2E}" type="datetimeFigureOut">
              <a:rPr lang="he-IL" smtClean="0"/>
              <a:t>י'/כסלו/תשע"ט</a:t>
            </a:fld>
            <a:endParaRPr lang="he-I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BCCD4BB-3674-46DF-99D7-48F6BA837DE6}" type="slidenum">
              <a:rPr lang="he-IL" smtClean="0"/>
              <a:t>‹#›</a:t>
            </a:fld>
            <a:endParaRPr lang="he-IL" dirty="0"/>
          </a:p>
        </p:txBody>
      </p:sp>
    </p:spTree>
    <p:extLst>
      <p:ext uri="{BB962C8B-B14F-4D97-AF65-F5344CB8AC3E}">
        <p14:creationId xmlns:p14="http://schemas.microsoft.com/office/powerpoint/2010/main" val="330577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half of all US hospital associated medical care is delivered by Emergency Departments.</a:t>
            </a:r>
          </a:p>
          <a:p>
            <a:r>
              <a:rPr lang="en-US" dirty="0"/>
              <a:t>The impact of the emergency department (a.k.a. room) on the health system can not be overstated.</a:t>
            </a:r>
          </a:p>
          <a:p>
            <a:r>
              <a:rPr lang="en-US" dirty="0"/>
              <a:t>Due to limited resources, there is ongoing and continuous</a:t>
            </a:r>
            <a:r>
              <a:rPr lang="en-US" baseline="0" dirty="0"/>
              <a:t> effort in an attempt to optimize the performance of the emergency department</a:t>
            </a:r>
            <a:endParaRPr lang="en-US" dirty="0"/>
          </a:p>
        </p:txBody>
      </p:sp>
      <p:sp>
        <p:nvSpPr>
          <p:cNvPr id="4" name="Slide Number Placeholder 3"/>
          <p:cNvSpPr>
            <a:spLocks noGrp="1"/>
          </p:cNvSpPr>
          <p:nvPr>
            <p:ph type="sldNum" sz="quarter" idx="10"/>
          </p:nvPr>
        </p:nvSpPr>
        <p:spPr/>
        <p:txBody>
          <a:bodyPr/>
          <a:lstStyle/>
          <a:p>
            <a:fld id="{9BCCD4BB-3674-46DF-99D7-48F6BA837DE6}" type="slidenum">
              <a:rPr lang="he-IL" smtClean="0"/>
              <a:t>2</a:t>
            </a:fld>
            <a:endParaRPr lang="he-IL" dirty="0"/>
          </a:p>
        </p:txBody>
      </p:sp>
    </p:spTree>
    <p:extLst>
      <p:ext uri="{BB962C8B-B14F-4D97-AF65-F5344CB8AC3E}">
        <p14:creationId xmlns:p14="http://schemas.microsoft.com/office/powerpoint/2010/main" val="2679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CD4BB-3674-46DF-99D7-48F6BA837DE6}" type="slidenum">
              <a:rPr lang="he-IL" smtClean="0"/>
              <a:t>11</a:t>
            </a:fld>
            <a:endParaRPr lang="he-IL" dirty="0"/>
          </a:p>
        </p:txBody>
      </p:sp>
    </p:spTree>
    <p:extLst>
      <p:ext uri="{BB962C8B-B14F-4D97-AF65-F5344CB8AC3E}">
        <p14:creationId xmlns:p14="http://schemas.microsoft.com/office/powerpoint/2010/main" val="292130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mathematical program of the problem was formulated as mixed integer linear program.</a:t>
            </a:r>
          </a:p>
          <a:p>
            <a:r>
              <a:rPr lang="en-US" dirty="0"/>
              <a:t>Multiple scenarios were generated and solved using Gurobi solver.</a:t>
            </a:r>
          </a:p>
          <a:p>
            <a:endParaRPr lang="en-US" dirty="0"/>
          </a:p>
          <a:p>
            <a:r>
              <a:rPr lang="en-US" dirty="0"/>
              <a:t>Solutions indicate the optimal assignment of patients</a:t>
            </a:r>
            <a:r>
              <a:rPr lang="en-US" baseline="0" dirty="0"/>
              <a:t> to caregivers</a:t>
            </a:r>
            <a:endParaRPr lang="en-US" dirty="0"/>
          </a:p>
          <a:p>
            <a:r>
              <a:rPr lang="en-US" i="1" dirty="0"/>
              <a:t>The</a:t>
            </a:r>
            <a:r>
              <a:rPr lang="en-US" i="1" baseline="0" dirty="0"/>
              <a:t> main variable in the program is a multi-dimensional binary indicator variable which is equal to one when patient_i is treated by caregiver_j in her e’th treatment at time t.</a:t>
            </a:r>
            <a:endParaRPr lang="en-US" i="1" dirty="0"/>
          </a:p>
        </p:txBody>
      </p:sp>
      <p:sp>
        <p:nvSpPr>
          <p:cNvPr id="4" name="Slide Number Placeholder 3"/>
          <p:cNvSpPr>
            <a:spLocks noGrp="1"/>
          </p:cNvSpPr>
          <p:nvPr>
            <p:ph type="sldNum" sz="quarter" idx="10"/>
          </p:nvPr>
        </p:nvSpPr>
        <p:spPr/>
        <p:txBody>
          <a:bodyPr/>
          <a:lstStyle/>
          <a:p>
            <a:fld id="{9BCCD4BB-3674-46DF-99D7-48F6BA837DE6}" type="slidenum">
              <a:rPr lang="he-IL" smtClean="0"/>
              <a:t>12</a:t>
            </a:fld>
            <a:endParaRPr lang="he-IL" dirty="0"/>
          </a:p>
        </p:txBody>
      </p:sp>
    </p:spTree>
    <p:extLst>
      <p:ext uri="{BB962C8B-B14F-4D97-AF65-F5344CB8AC3E}">
        <p14:creationId xmlns:p14="http://schemas.microsoft.com/office/powerpoint/2010/main" val="3117856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CD4BB-3674-46DF-99D7-48F6BA837DE6}" type="slidenum">
              <a:rPr lang="he-IL" smtClean="0"/>
              <a:t>13</a:t>
            </a:fld>
            <a:endParaRPr lang="he-IL" dirty="0"/>
          </a:p>
        </p:txBody>
      </p:sp>
    </p:spTree>
    <p:extLst>
      <p:ext uri="{BB962C8B-B14F-4D97-AF65-F5344CB8AC3E}">
        <p14:creationId xmlns:p14="http://schemas.microsoft.com/office/powerpoint/2010/main" val="1922346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set of optimized solutions generated offline, we identify the times in which a new patient arrives or when treatment of a patient is completed. For each such case, we create all scheduling pairs consisting of the selected assignments according to the optimized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coupled with any other assignment option which was not selected.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simplicity, from this point onwards, we will consider the assignment to the wait-room as a dummy caregiver which can support an infinite number of patients but does not provide any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a combined patient-caregiver feature vector</a:t>
            </a:r>
            <a:r>
              <a:rPr lang="en-US" baseline="0" dirty="0"/>
              <a:t> for all scheduling pairs in the training dataset.</a:t>
            </a:r>
            <a:endParaRPr lang="en-US" dirty="0"/>
          </a:p>
        </p:txBody>
      </p:sp>
      <p:sp>
        <p:nvSpPr>
          <p:cNvPr id="4" name="Slide Number Placeholder 3"/>
          <p:cNvSpPr>
            <a:spLocks noGrp="1"/>
          </p:cNvSpPr>
          <p:nvPr>
            <p:ph type="sldNum" sz="quarter" idx="10"/>
          </p:nvPr>
        </p:nvSpPr>
        <p:spPr/>
        <p:txBody>
          <a:bodyPr/>
          <a:lstStyle/>
          <a:p>
            <a:fld id="{9BCCD4BB-3674-46DF-99D7-48F6BA837DE6}" type="slidenum">
              <a:rPr lang="he-IL" smtClean="0"/>
              <a:t>14</a:t>
            </a:fld>
            <a:endParaRPr lang="he-IL" dirty="0"/>
          </a:p>
        </p:txBody>
      </p:sp>
    </p:spTree>
    <p:extLst>
      <p:ext uri="{BB962C8B-B14F-4D97-AF65-F5344CB8AC3E}">
        <p14:creationId xmlns:p14="http://schemas.microsoft.com/office/powerpoint/2010/main" val="4157780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CD4BB-3674-46DF-99D7-48F6BA837DE6}" type="slidenum">
              <a:rPr lang="he-IL" smtClean="0"/>
              <a:t>15</a:t>
            </a:fld>
            <a:endParaRPr lang="he-IL" dirty="0"/>
          </a:p>
        </p:txBody>
      </p:sp>
    </p:spTree>
    <p:extLst>
      <p:ext uri="{BB962C8B-B14F-4D97-AF65-F5344CB8AC3E}">
        <p14:creationId xmlns:p14="http://schemas.microsoft.com/office/powerpoint/2010/main" val="2718509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neural network with a shared symmetrical architecture that guarantees anti-symmetry</a:t>
            </a:r>
            <a:r>
              <a:rPr lang="en-US" baseline="0" dirty="0"/>
              <a:t> and reflexivity of its outputs. Making it well suited to act as a pairwise ranking function.</a:t>
            </a:r>
          </a:p>
          <a:p>
            <a:r>
              <a:rPr lang="en-US" dirty="0"/>
              <a:t>Using the</a:t>
            </a:r>
            <a:r>
              <a:rPr lang="en-US" baseline="0" dirty="0"/>
              <a:t> previously described data set we train the network to “prefer” the optimal scheduling over the other possibilities </a:t>
            </a:r>
            <a:endParaRPr lang="he-IL" dirty="0"/>
          </a:p>
        </p:txBody>
      </p:sp>
      <p:sp>
        <p:nvSpPr>
          <p:cNvPr id="4" name="Slide Number Placeholder 3"/>
          <p:cNvSpPr>
            <a:spLocks noGrp="1"/>
          </p:cNvSpPr>
          <p:nvPr>
            <p:ph type="sldNum" sz="quarter" idx="10"/>
          </p:nvPr>
        </p:nvSpPr>
        <p:spPr/>
        <p:txBody>
          <a:bodyPr/>
          <a:lstStyle/>
          <a:p>
            <a:fld id="{9BCCD4BB-3674-46DF-99D7-48F6BA837DE6}" type="slidenum">
              <a:rPr lang="he-IL" smtClean="0"/>
              <a:t>16</a:t>
            </a:fld>
            <a:endParaRPr lang="he-IL" dirty="0"/>
          </a:p>
        </p:txBody>
      </p:sp>
    </p:spTree>
    <p:extLst>
      <p:ext uri="{BB962C8B-B14F-4D97-AF65-F5344CB8AC3E}">
        <p14:creationId xmlns:p14="http://schemas.microsoft.com/office/powerpoint/2010/main" val="3771564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CD4BB-3674-46DF-99D7-48F6BA837DE6}" type="slidenum">
              <a:rPr lang="he-IL" smtClean="0"/>
              <a:t>17</a:t>
            </a:fld>
            <a:endParaRPr lang="he-IL" dirty="0"/>
          </a:p>
        </p:txBody>
      </p:sp>
    </p:spTree>
    <p:extLst>
      <p:ext uri="{BB962C8B-B14F-4D97-AF65-F5344CB8AC3E}">
        <p14:creationId xmlns:p14="http://schemas.microsoft.com/office/powerpoint/2010/main" val="17942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either a new patient arrives or a caregiver is freed, all possible patient-caregiver assignments are compared using the pretrained  pairwise ranking function.</a:t>
            </a:r>
          </a:p>
          <a:p>
            <a:r>
              <a:rPr lang="en-US" dirty="0"/>
              <a:t>The selection of the assignment is chosen</a:t>
            </a:r>
            <a:r>
              <a:rPr lang="en-US" baseline="0" dirty="0"/>
              <a:t> according the majority rule, that is the patient-caregiver pair that “won” the most ranking comparisons.</a:t>
            </a:r>
            <a:endParaRPr lang="he-IL" dirty="0"/>
          </a:p>
        </p:txBody>
      </p:sp>
      <p:sp>
        <p:nvSpPr>
          <p:cNvPr id="4" name="Slide Number Placeholder 3"/>
          <p:cNvSpPr>
            <a:spLocks noGrp="1"/>
          </p:cNvSpPr>
          <p:nvPr>
            <p:ph type="sldNum" sz="quarter" idx="10"/>
          </p:nvPr>
        </p:nvSpPr>
        <p:spPr/>
        <p:txBody>
          <a:bodyPr/>
          <a:lstStyle/>
          <a:p>
            <a:fld id="{9BCCD4BB-3674-46DF-99D7-48F6BA837DE6}" type="slidenum">
              <a:rPr lang="he-IL" smtClean="0"/>
              <a:t>18</a:t>
            </a:fld>
            <a:endParaRPr lang="he-IL" dirty="0"/>
          </a:p>
        </p:txBody>
      </p:sp>
    </p:spTree>
    <p:extLst>
      <p:ext uri="{BB962C8B-B14F-4D97-AF65-F5344CB8AC3E}">
        <p14:creationId xmlns:p14="http://schemas.microsoft.com/office/powerpoint/2010/main" val="1181450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simulated</a:t>
            </a:r>
            <a:r>
              <a:rPr lang="en-US" baseline="0" dirty="0"/>
              <a:t> many (~500) scenarios of the night shift. This shift was chosen as it has a small number of caregivers on duty.</a:t>
            </a:r>
          </a:p>
          <a:p>
            <a:r>
              <a:rPr lang="en-US" baseline="0" dirty="0"/>
              <a:t>We additionally simulated scenarios with high load, that is doubling the incoming patient flow.</a:t>
            </a:r>
          </a:p>
          <a:p>
            <a:endParaRPr lang="en-US" baseline="0" dirty="0"/>
          </a:p>
          <a:p>
            <a:r>
              <a:rPr lang="en-US" baseline="0" dirty="0"/>
              <a:t>The objective function was weighted by consulting a medical expert team.</a:t>
            </a:r>
          </a:p>
          <a:p>
            <a:endParaRPr lang="en-US" baseline="0" dirty="0"/>
          </a:p>
          <a:p>
            <a:r>
              <a:rPr lang="en-US" baseline="0" dirty="0"/>
              <a:t>We compared the resulting KPIs of our method with a heuristic used in practice in the ED: </a:t>
            </a:r>
            <a:r>
              <a:rPr lang="en-US" baseline="0" dirty="0" err="1"/>
              <a:t>FCFSwU</a:t>
            </a:r>
            <a:r>
              <a:rPr lang="en-US" baseline="0" dirty="0"/>
              <a:t> – First Come First Serve with Urgencies.</a:t>
            </a:r>
          </a:p>
          <a:p>
            <a:endParaRPr lang="en-US" baseline="0" dirty="0"/>
          </a:p>
          <a:p>
            <a:r>
              <a:rPr lang="en-US" baseline="0" dirty="0"/>
              <a:t>Out method consistently improved 4 of the 5 KPIs with no affect on the last KPI (crowdedness) under both load conditions</a:t>
            </a:r>
          </a:p>
        </p:txBody>
      </p:sp>
      <p:sp>
        <p:nvSpPr>
          <p:cNvPr id="4" name="Slide Number Placeholder 3"/>
          <p:cNvSpPr>
            <a:spLocks noGrp="1"/>
          </p:cNvSpPr>
          <p:nvPr>
            <p:ph type="sldNum" sz="quarter" idx="10"/>
          </p:nvPr>
        </p:nvSpPr>
        <p:spPr/>
        <p:txBody>
          <a:bodyPr/>
          <a:lstStyle/>
          <a:p>
            <a:fld id="{9BCCD4BB-3674-46DF-99D7-48F6BA837DE6}" type="slidenum">
              <a:rPr lang="he-IL" smtClean="0"/>
              <a:t>19</a:t>
            </a:fld>
            <a:endParaRPr lang="he-IL" dirty="0"/>
          </a:p>
        </p:txBody>
      </p:sp>
    </p:spTree>
    <p:extLst>
      <p:ext uri="{BB962C8B-B14F-4D97-AF65-F5344CB8AC3E}">
        <p14:creationId xmlns:p14="http://schemas.microsoft.com/office/powerpoint/2010/main" val="4044814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work</a:t>
            </a:r>
            <a:endParaRPr lang="he-IL" dirty="0"/>
          </a:p>
        </p:txBody>
      </p:sp>
      <p:sp>
        <p:nvSpPr>
          <p:cNvPr id="4" name="Slide Number Placeholder 3"/>
          <p:cNvSpPr>
            <a:spLocks noGrp="1"/>
          </p:cNvSpPr>
          <p:nvPr>
            <p:ph type="sldNum" sz="quarter" idx="10"/>
          </p:nvPr>
        </p:nvSpPr>
        <p:spPr/>
        <p:txBody>
          <a:bodyPr/>
          <a:lstStyle/>
          <a:p>
            <a:fld id="{9BCCD4BB-3674-46DF-99D7-48F6BA837DE6}" type="slidenum">
              <a:rPr lang="he-IL" smtClean="0"/>
              <a:t>20</a:t>
            </a:fld>
            <a:endParaRPr lang="he-IL" dirty="0"/>
          </a:p>
        </p:txBody>
      </p:sp>
    </p:spTree>
    <p:extLst>
      <p:ext uri="{BB962C8B-B14F-4D97-AF65-F5344CB8AC3E}">
        <p14:creationId xmlns:p14="http://schemas.microsoft.com/office/powerpoint/2010/main" val="89519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key</a:t>
            </a:r>
            <a:r>
              <a:rPr lang="en-US" baseline="0" dirty="0"/>
              <a:t> performance indicators used to measure emergency departments.</a:t>
            </a:r>
          </a:p>
          <a:p>
            <a:r>
              <a:rPr lang="en-US" baseline="0" dirty="0"/>
              <a:t>This is a multi-objective optimization problem, where some of the objectives can be conflicting.</a:t>
            </a:r>
          </a:p>
          <a:p>
            <a:r>
              <a:rPr lang="en-US" baseline="0" dirty="0"/>
              <a:t>For example, reducing the wait time of patients by assigning an available physician that does not have the required specialty might cause in</a:t>
            </a:r>
            <a:r>
              <a:rPr lang="en-US" u="sng" baseline="0" dirty="0"/>
              <a:t>correct diagnosis</a:t>
            </a:r>
            <a:r>
              <a:rPr lang="en-US" baseline="0" dirty="0"/>
              <a:t> and reduce the </a:t>
            </a:r>
            <a:r>
              <a:rPr lang="en-US" u="sng" baseline="0" dirty="0"/>
              <a:t>standard of care</a:t>
            </a:r>
          </a:p>
          <a:p>
            <a:endParaRPr lang="en-US" u="none" baseline="0" dirty="0"/>
          </a:p>
          <a:p>
            <a:r>
              <a:rPr lang="en-US" u="none" baseline="0" dirty="0"/>
              <a:t>For over 70 years emergency departments have been investigated , mainly focusing on modeling patient inflow and the required staffing levels of caregivers</a:t>
            </a:r>
          </a:p>
        </p:txBody>
      </p:sp>
      <p:sp>
        <p:nvSpPr>
          <p:cNvPr id="4" name="Slide Number Placeholder 3"/>
          <p:cNvSpPr>
            <a:spLocks noGrp="1"/>
          </p:cNvSpPr>
          <p:nvPr>
            <p:ph type="sldNum" sz="quarter" idx="10"/>
          </p:nvPr>
        </p:nvSpPr>
        <p:spPr/>
        <p:txBody>
          <a:bodyPr/>
          <a:lstStyle/>
          <a:p>
            <a:fld id="{9BCCD4BB-3674-46DF-99D7-48F6BA837DE6}" type="slidenum">
              <a:rPr lang="he-IL" smtClean="0"/>
              <a:t>3</a:t>
            </a:fld>
            <a:endParaRPr lang="he-IL" dirty="0"/>
          </a:p>
        </p:txBody>
      </p:sp>
    </p:spTree>
    <p:extLst>
      <p:ext uri="{BB962C8B-B14F-4D97-AF65-F5344CB8AC3E}">
        <p14:creationId xmlns:p14="http://schemas.microsoft.com/office/powerpoint/2010/main" val="169025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the</a:t>
            </a:r>
            <a:r>
              <a:rPr lang="en-US" baseline="0" dirty="0"/>
              <a:t> </a:t>
            </a:r>
            <a:r>
              <a:rPr lang="en-US" dirty="0"/>
              <a:t>central position in the ED controlling the patient flow is the Triage Nurse</a:t>
            </a:r>
          </a:p>
          <a:p>
            <a:r>
              <a:rPr lang="en-US" dirty="0"/>
              <a:t>When a patient arrives,</a:t>
            </a:r>
            <a:r>
              <a:rPr lang="en-US" baseline="0" dirty="0"/>
              <a:t> the first thing to do is diagnose the severity (ESI-emergency severity index), where roughly patients of the first two levels require immediate treatment else the patient might die, patients of the next two levels require treatment but are not in a life threatening situation, and patients of the last level can wait and wait…</a:t>
            </a:r>
            <a:endParaRPr lang="en-US" dirty="0"/>
          </a:p>
          <a:p>
            <a:r>
              <a:rPr lang="en-US" dirty="0"/>
              <a:t>She decides</a:t>
            </a:r>
            <a:r>
              <a:rPr lang="en-US" baseline="0" dirty="0"/>
              <a:t> the acuity of the patients condition , and given the injury type and the acuity decides whether to have the patient wait or be treated by one of the caregivers according to their seniority and specialty</a:t>
            </a:r>
          </a:p>
          <a:p>
            <a:endParaRPr lang="en-US" baseline="0" dirty="0"/>
          </a:p>
          <a:p>
            <a:r>
              <a:rPr lang="en-US" baseline="0" dirty="0"/>
              <a:t>Our focus is the process of assignment of patients to caregivers!</a:t>
            </a:r>
          </a:p>
        </p:txBody>
      </p:sp>
      <p:sp>
        <p:nvSpPr>
          <p:cNvPr id="4" name="Slide Number Placeholder 3"/>
          <p:cNvSpPr>
            <a:spLocks noGrp="1"/>
          </p:cNvSpPr>
          <p:nvPr>
            <p:ph type="sldNum" sz="quarter" idx="10"/>
          </p:nvPr>
        </p:nvSpPr>
        <p:spPr/>
        <p:txBody>
          <a:bodyPr/>
          <a:lstStyle/>
          <a:p>
            <a:fld id="{9BCCD4BB-3674-46DF-99D7-48F6BA837DE6}" type="slidenum">
              <a:rPr lang="he-IL" smtClean="0"/>
              <a:t>4</a:t>
            </a:fld>
            <a:endParaRPr lang="he-IL" dirty="0"/>
          </a:p>
        </p:txBody>
      </p:sp>
    </p:spTree>
    <p:extLst>
      <p:ext uri="{BB962C8B-B14F-4D97-AF65-F5344CB8AC3E}">
        <p14:creationId xmlns:p14="http://schemas.microsoft.com/office/powerpoint/2010/main" val="86663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address the optimization of the triage process, and our method provides</a:t>
            </a:r>
            <a:r>
              <a:rPr lang="en-US" baseline="0" dirty="0"/>
              <a:t> ED management with the flexibility to select the desired KPIs and their weight in the objective function</a:t>
            </a:r>
          </a:p>
          <a:p>
            <a:endParaRPr lang="en-US" baseline="0" dirty="0"/>
          </a:p>
          <a:p>
            <a:r>
              <a:rPr lang="en-US" baseline="0" dirty="0"/>
              <a:t>The KPIs are mostly self-explanatory, with Risk of Adverse Consequence is an estimate proportional to the probability of something “going wrong” when a certain caregiver treats the patient.</a:t>
            </a:r>
          </a:p>
          <a:p>
            <a:r>
              <a:rPr lang="en-US" baseline="0" dirty="0"/>
              <a:t>The Cost of Preemption is a factor designed to reduce the number of times a caregiver has to leave a patient in mid-treatment when called urgently to another patient</a:t>
            </a:r>
            <a:endParaRPr lang="he-IL" dirty="0"/>
          </a:p>
        </p:txBody>
      </p:sp>
      <p:sp>
        <p:nvSpPr>
          <p:cNvPr id="4" name="Slide Number Placeholder 3"/>
          <p:cNvSpPr>
            <a:spLocks noGrp="1"/>
          </p:cNvSpPr>
          <p:nvPr>
            <p:ph type="sldNum" sz="quarter" idx="10"/>
          </p:nvPr>
        </p:nvSpPr>
        <p:spPr/>
        <p:txBody>
          <a:bodyPr/>
          <a:lstStyle/>
          <a:p>
            <a:fld id="{9BCCD4BB-3674-46DF-99D7-48F6BA837DE6}" type="slidenum">
              <a:rPr lang="he-IL" smtClean="0"/>
              <a:t>5</a:t>
            </a:fld>
            <a:endParaRPr lang="he-IL" dirty="0"/>
          </a:p>
        </p:txBody>
      </p:sp>
    </p:spTree>
    <p:extLst>
      <p:ext uri="{BB962C8B-B14F-4D97-AF65-F5344CB8AC3E}">
        <p14:creationId xmlns:p14="http://schemas.microsoft.com/office/powerpoint/2010/main" val="140282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triage assignment of patients to caregivers is akin to the job-shop scheduling problem of</a:t>
            </a:r>
            <a:r>
              <a:rPr lang="en-US" baseline="0" dirty="0"/>
              <a:t> unrelated machines with preemption, with the analogy of caregivers to machines and patients to incoming jobs.</a:t>
            </a:r>
          </a:p>
          <a:p>
            <a:endParaRPr lang="en-US" dirty="0"/>
          </a:p>
          <a:p>
            <a:r>
              <a:rPr lang="en-US" dirty="0"/>
              <a:t>This problem is known to be NP-Hard</a:t>
            </a:r>
            <a:endParaRPr lang="he-IL" dirty="0"/>
          </a:p>
        </p:txBody>
      </p:sp>
      <p:sp>
        <p:nvSpPr>
          <p:cNvPr id="4" name="Slide Number Placeholder 3"/>
          <p:cNvSpPr>
            <a:spLocks noGrp="1"/>
          </p:cNvSpPr>
          <p:nvPr>
            <p:ph type="sldNum" sz="quarter" idx="10"/>
          </p:nvPr>
        </p:nvSpPr>
        <p:spPr/>
        <p:txBody>
          <a:bodyPr/>
          <a:lstStyle/>
          <a:p>
            <a:fld id="{9BCCD4BB-3674-46DF-99D7-48F6BA837DE6}" type="slidenum">
              <a:rPr lang="he-IL" smtClean="0"/>
              <a:t>6</a:t>
            </a:fld>
            <a:endParaRPr lang="he-IL" dirty="0"/>
          </a:p>
        </p:txBody>
      </p:sp>
    </p:spTree>
    <p:extLst>
      <p:ext uri="{BB962C8B-B14F-4D97-AF65-F5344CB8AC3E}">
        <p14:creationId xmlns:p14="http://schemas.microsoft.com/office/powerpoint/2010/main" val="41056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method consists of using machine</a:t>
            </a:r>
            <a:r>
              <a:rPr lang="en-US" baseline="0" dirty="0"/>
              <a:t> learning to train a ranking function which is used to compare the possible assignments of patients-to-caregivers and select among them.</a:t>
            </a:r>
          </a:p>
          <a:p>
            <a:endParaRPr lang="en-US" baseline="0" dirty="0"/>
          </a:p>
          <a:p>
            <a:r>
              <a:rPr lang="en-US" baseline="0" dirty="0"/>
              <a:t>Next, I will explain each of the steps of the method</a:t>
            </a:r>
            <a:endParaRPr lang="en-US" dirty="0"/>
          </a:p>
        </p:txBody>
      </p:sp>
      <p:sp>
        <p:nvSpPr>
          <p:cNvPr id="4" name="Slide Number Placeholder 3"/>
          <p:cNvSpPr>
            <a:spLocks noGrp="1"/>
          </p:cNvSpPr>
          <p:nvPr>
            <p:ph type="sldNum" sz="quarter" idx="10"/>
          </p:nvPr>
        </p:nvSpPr>
        <p:spPr/>
        <p:txBody>
          <a:bodyPr/>
          <a:lstStyle/>
          <a:p>
            <a:fld id="{9BCCD4BB-3674-46DF-99D7-48F6BA837DE6}" type="slidenum">
              <a:rPr lang="he-IL" smtClean="0"/>
              <a:t>7</a:t>
            </a:fld>
            <a:endParaRPr lang="he-IL" dirty="0"/>
          </a:p>
        </p:txBody>
      </p:sp>
    </p:spTree>
    <p:extLst>
      <p:ext uri="{BB962C8B-B14F-4D97-AF65-F5344CB8AC3E}">
        <p14:creationId xmlns:p14="http://schemas.microsoft.com/office/powerpoint/2010/main" val="764596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CD4BB-3674-46DF-99D7-48F6BA837DE6}" type="slidenum">
              <a:rPr lang="he-IL" smtClean="0"/>
              <a:t>8</a:t>
            </a:fld>
            <a:endParaRPr lang="he-IL" dirty="0"/>
          </a:p>
        </p:txBody>
      </p:sp>
    </p:spTree>
    <p:extLst>
      <p:ext uri="{BB962C8B-B14F-4D97-AF65-F5344CB8AC3E}">
        <p14:creationId xmlns:p14="http://schemas.microsoft.com/office/powerpoint/2010/main" val="3086739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emergency department patient</a:t>
            </a:r>
            <a:r>
              <a:rPr lang="en-US" baseline="0" dirty="0"/>
              <a:t> flow has been extensively studied.</a:t>
            </a:r>
          </a:p>
          <a:p>
            <a:r>
              <a:rPr lang="en-US" baseline="0" dirty="0"/>
              <a:t>Specifically, data from Rambam hospital in Haifa Israel was made publicly available and was used by many researchers.</a:t>
            </a:r>
          </a:p>
          <a:p>
            <a:r>
              <a:rPr lang="en-US" baseline="0" dirty="0"/>
              <a:t>Whitt and Zhang have demonstrated that while incoming patient flow differs on an hourly basis and on a daily basis</a:t>
            </a:r>
          </a:p>
          <a:p>
            <a:r>
              <a:rPr lang="en-US" baseline="0" dirty="0"/>
              <a:t>When normalized, the data fits a model of a conditional NHPP (non homogenous Poisson process).</a:t>
            </a:r>
          </a:p>
          <a:p>
            <a:r>
              <a:rPr lang="en-US" baseline="0" dirty="0"/>
              <a:t>Other papers provided models of the severity of patients and treatment times and lab diagnosis times.</a:t>
            </a:r>
          </a:p>
          <a:p>
            <a:r>
              <a:rPr lang="en-US" baseline="0" dirty="0"/>
              <a:t>Taken together, we had a working model from which we could sample as many scenarios as needed</a:t>
            </a:r>
            <a:endParaRPr lang="en-US" dirty="0"/>
          </a:p>
        </p:txBody>
      </p:sp>
      <p:sp>
        <p:nvSpPr>
          <p:cNvPr id="4" name="Slide Number Placeholder 3"/>
          <p:cNvSpPr>
            <a:spLocks noGrp="1"/>
          </p:cNvSpPr>
          <p:nvPr>
            <p:ph type="sldNum" sz="quarter" idx="10"/>
          </p:nvPr>
        </p:nvSpPr>
        <p:spPr/>
        <p:txBody>
          <a:bodyPr/>
          <a:lstStyle/>
          <a:p>
            <a:fld id="{9BCCD4BB-3674-46DF-99D7-48F6BA837DE6}" type="slidenum">
              <a:rPr lang="he-IL" smtClean="0"/>
              <a:t>9</a:t>
            </a:fld>
            <a:endParaRPr lang="he-IL" dirty="0"/>
          </a:p>
        </p:txBody>
      </p:sp>
    </p:spTree>
    <p:extLst>
      <p:ext uri="{BB962C8B-B14F-4D97-AF65-F5344CB8AC3E}">
        <p14:creationId xmlns:p14="http://schemas.microsoft.com/office/powerpoint/2010/main" val="173566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Recapping, upon arrival a patient is seen by a triage nurse.</a:t>
            </a:r>
          </a:p>
          <a:p>
            <a:r>
              <a:rPr lang="en-US" dirty="0"/>
              <a:t>According to the patient’s injury</a:t>
            </a:r>
            <a:r>
              <a:rPr lang="en-US" baseline="0" dirty="0"/>
              <a:t> type and severity an assignment is made to be treated by a caregiver specified by her seniority and specialty.</a:t>
            </a:r>
          </a:p>
          <a:p>
            <a:r>
              <a:rPr lang="en-US" baseline="0" dirty="0"/>
              <a:t>After a treatment, additional test may be requested, e.g. CT, bloodwork, ….</a:t>
            </a:r>
          </a:p>
          <a:p>
            <a:r>
              <a:rPr lang="en-US" baseline="0" dirty="0"/>
              <a:t>Our model assumes no more than two treatment cycles after which the patient is released from the emergency department (either goes home or admitted to an internal ward)</a:t>
            </a:r>
            <a:endParaRPr lang="en-US" dirty="0"/>
          </a:p>
          <a:p>
            <a:endParaRPr lang="en-US" dirty="0"/>
          </a:p>
        </p:txBody>
      </p:sp>
      <p:sp>
        <p:nvSpPr>
          <p:cNvPr id="4" name="Slide Number Placeholder 3"/>
          <p:cNvSpPr>
            <a:spLocks noGrp="1"/>
          </p:cNvSpPr>
          <p:nvPr>
            <p:ph type="sldNum" sz="quarter" idx="10"/>
          </p:nvPr>
        </p:nvSpPr>
        <p:spPr/>
        <p:txBody>
          <a:bodyPr/>
          <a:lstStyle/>
          <a:p>
            <a:fld id="{9BCCD4BB-3674-46DF-99D7-48F6BA837DE6}" type="slidenum">
              <a:rPr lang="he-IL" smtClean="0"/>
              <a:t>10</a:t>
            </a:fld>
            <a:endParaRPr lang="he-IL" dirty="0"/>
          </a:p>
        </p:txBody>
      </p:sp>
    </p:spTree>
    <p:extLst>
      <p:ext uri="{BB962C8B-B14F-4D97-AF65-F5344CB8AC3E}">
        <p14:creationId xmlns:p14="http://schemas.microsoft.com/office/powerpoint/2010/main" val="3122137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19EEB7D2-A0F7-4A60-8476-1C8FA8B6C779}" type="datetimeFigureOut">
              <a:rPr lang="he-IL" smtClean="0"/>
              <a:t>י'/כסלו/תשע"ט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E1EB698E-1AE2-473C-8938-6903EB5298ED}" type="slidenum">
              <a:rPr lang="he-IL" smtClean="0"/>
              <a:t>‹#›</a:t>
            </a:fld>
            <a:endParaRPr lang="he-IL" dirty="0"/>
          </a:p>
        </p:txBody>
      </p:sp>
    </p:spTree>
    <p:extLst>
      <p:ext uri="{BB962C8B-B14F-4D97-AF65-F5344CB8AC3E}">
        <p14:creationId xmlns:p14="http://schemas.microsoft.com/office/powerpoint/2010/main" val="195564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19EEB7D2-A0F7-4A60-8476-1C8FA8B6C779}" type="datetimeFigureOut">
              <a:rPr lang="he-IL" smtClean="0"/>
              <a:t>י'/כסלו/תשע"ט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E1EB698E-1AE2-473C-8938-6903EB5298ED}" type="slidenum">
              <a:rPr lang="he-IL" smtClean="0"/>
              <a:t>‹#›</a:t>
            </a:fld>
            <a:endParaRPr lang="he-IL" dirty="0"/>
          </a:p>
        </p:txBody>
      </p:sp>
    </p:spTree>
    <p:extLst>
      <p:ext uri="{BB962C8B-B14F-4D97-AF65-F5344CB8AC3E}">
        <p14:creationId xmlns:p14="http://schemas.microsoft.com/office/powerpoint/2010/main" val="195087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19EEB7D2-A0F7-4A60-8476-1C8FA8B6C779}" type="datetimeFigureOut">
              <a:rPr lang="he-IL" smtClean="0"/>
              <a:t>י'/כסלו/תשע"ט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E1EB698E-1AE2-473C-8938-6903EB5298ED}" type="slidenum">
              <a:rPr lang="he-IL" smtClean="0"/>
              <a:t>‹#›</a:t>
            </a:fld>
            <a:endParaRPr lang="he-IL" dirty="0"/>
          </a:p>
        </p:txBody>
      </p:sp>
    </p:spTree>
    <p:extLst>
      <p:ext uri="{BB962C8B-B14F-4D97-AF65-F5344CB8AC3E}">
        <p14:creationId xmlns:p14="http://schemas.microsoft.com/office/powerpoint/2010/main" val="9879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19EEB7D2-A0F7-4A60-8476-1C8FA8B6C779}" type="datetimeFigureOut">
              <a:rPr lang="he-IL" smtClean="0"/>
              <a:t>י'/כסלו/תשע"ט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E1EB698E-1AE2-473C-8938-6903EB5298ED}" type="slidenum">
              <a:rPr lang="he-IL" smtClean="0"/>
              <a:t>‹#›</a:t>
            </a:fld>
            <a:endParaRPr lang="he-IL" dirty="0"/>
          </a:p>
        </p:txBody>
      </p:sp>
      <p:sp>
        <p:nvSpPr>
          <p:cNvPr id="7" name="TextBox 6"/>
          <p:cNvSpPr txBox="1"/>
          <p:nvPr userDrawn="1"/>
        </p:nvSpPr>
        <p:spPr>
          <a:xfrm>
            <a:off x="0" y="6440557"/>
            <a:ext cx="12192000" cy="461665"/>
          </a:xfrm>
          <a:prstGeom prst="rect">
            <a:avLst/>
          </a:prstGeom>
          <a:noFill/>
        </p:spPr>
        <p:txBody>
          <a:bodyPr wrap="square" rtlCol="1" anchor="ctr" anchorCtr="0">
            <a:spAutoFit/>
          </a:bodyPr>
          <a:lstStyle/>
          <a:p>
            <a:pPr algn="ctr"/>
            <a:r>
              <a:rPr lang="en-US" sz="2400" dirty="0"/>
              <a:t>Emergency Department Online Patient-Caregiver Scheduling, AAAI 2019</a:t>
            </a:r>
            <a:endParaRPr lang="he-IL" sz="2400" dirty="0"/>
          </a:p>
        </p:txBody>
      </p:sp>
    </p:spTree>
    <p:extLst>
      <p:ext uri="{BB962C8B-B14F-4D97-AF65-F5344CB8AC3E}">
        <p14:creationId xmlns:p14="http://schemas.microsoft.com/office/powerpoint/2010/main" val="179522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EEB7D2-A0F7-4A60-8476-1C8FA8B6C779}" type="datetimeFigureOut">
              <a:rPr lang="he-IL" smtClean="0"/>
              <a:t>י'/כסלו/תשע"ט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E1EB698E-1AE2-473C-8938-6903EB5298ED}" type="slidenum">
              <a:rPr lang="he-IL" smtClean="0"/>
              <a:t>‹#›</a:t>
            </a:fld>
            <a:endParaRPr lang="he-IL" dirty="0"/>
          </a:p>
        </p:txBody>
      </p:sp>
    </p:spTree>
    <p:extLst>
      <p:ext uri="{BB962C8B-B14F-4D97-AF65-F5344CB8AC3E}">
        <p14:creationId xmlns:p14="http://schemas.microsoft.com/office/powerpoint/2010/main" val="38367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19EEB7D2-A0F7-4A60-8476-1C8FA8B6C779}" type="datetimeFigureOut">
              <a:rPr lang="he-IL" smtClean="0"/>
              <a:t>י'/כסלו/תשע"ט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E1EB698E-1AE2-473C-8938-6903EB5298ED}" type="slidenum">
              <a:rPr lang="he-IL" smtClean="0"/>
              <a:t>‹#›</a:t>
            </a:fld>
            <a:endParaRPr lang="he-IL" dirty="0"/>
          </a:p>
        </p:txBody>
      </p:sp>
    </p:spTree>
    <p:extLst>
      <p:ext uri="{BB962C8B-B14F-4D97-AF65-F5344CB8AC3E}">
        <p14:creationId xmlns:p14="http://schemas.microsoft.com/office/powerpoint/2010/main" val="213581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19EEB7D2-A0F7-4A60-8476-1C8FA8B6C779}" type="datetimeFigureOut">
              <a:rPr lang="he-IL" smtClean="0"/>
              <a:t>י'/כסלו/תשע"ט</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E1EB698E-1AE2-473C-8938-6903EB5298ED}" type="slidenum">
              <a:rPr lang="he-IL" smtClean="0"/>
              <a:t>‹#›</a:t>
            </a:fld>
            <a:endParaRPr lang="he-IL" dirty="0"/>
          </a:p>
        </p:txBody>
      </p:sp>
    </p:spTree>
    <p:extLst>
      <p:ext uri="{BB962C8B-B14F-4D97-AF65-F5344CB8AC3E}">
        <p14:creationId xmlns:p14="http://schemas.microsoft.com/office/powerpoint/2010/main" val="63291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19EEB7D2-A0F7-4A60-8476-1C8FA8B6C779}" type="datetimeFigureOut">
              <a:rPr lang="he-IL" smtClean="0"/>
              <a:t>י'/כסלו/תשע"ט</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E1EB698E-1AE2-473C-8938-6903EB5298ED}" type="slidenum">
              <a:rPr lang="he-IL" smtClean="0"/>
              <a:t>‹#›</a:t>
            </a:fld>
            <a:endParaRPr lang="he-IL" dirty="0"/>
          </a:p>
        </p:txBody>
      </p:sp>
    </p:spTree>
    <p:extLst>
      <p:ext uri="{BB962C8B-B14F-4D97-AF65-F5344CB8AC3E}">
        <p14:creationId xmlns:p14="http://schemas.microsoft.com/office/powerpoint/2010/main" val="428236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EB7D2-A0F7-4A60-8476-1C8FA8B6C779}" type="datetimeFigureOut">
              <a:rPr lang="he-IL" smtClean="0"/>
              <a:t>י'/כסלו/תשע"ט</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E1EB698E-1AE2-473C-8938-6903EB5298ED}" type="slidenum">
              <a:rPr lang="he-IL" smtClean="0"/>
              <a:t>‹#›</a:t>
            </a:fld>
            <a:endParaRPr lang="he-IL" dirty="0"/>
          </a:p>
        </p:txBody>
      </p:sp>
    </p:spTree>
    <p:extLst>
      <p:ext uri="{BB962C8B-B14F-4D97-AF65-F5344CB8AC3E}">
        <p14:creationId xmlns:p14="http://schemas.microsoft.com/office/powerpoint/2010/main" val="122659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EEB7D2-A0F7-4A60-8476-1C8FA8B6C779}" type="datetimeFigureOut">
              <a:rPr lang="he-IL" smtClean="0"/>
              <a:t>י'/כסלו/תשע"ט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E1EB698E-1AE2-473C-8938-6903EB5298ED}" type="slidenum">
              <a:rPr lang="he-IL" smtClean="0"/>
              <a:t>‹#›</a:t>
            </a:fld>
            <a:endParaRPr lang="he-IL" dirty="0"/>
          </a:p>
        </p:txBody>
      </p:sp>
    </p:spTree>
    <p:extLst>
      <p:ext uri="{BB962C8B-B14F-4D97-AF65-F5344CB8AC3E}">
        <p14:creationId xmlns:p14="http://schemas.microsoft.com/office/powerpoint/2010/main" val="389257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EEB7D2-A0F7-4A60-8476-1C8FA8B6C779}" type="datetimeFigureOut">
              <a:rPr lang="he-IL" smtClean="0"/>
              <a:t>י'/כסלו/תשע"ט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E1EB698E-1AE2-473C-8938-6903EB5298ED}" type="slidenum">
              <a:rPr lang="he-IL" smtClean="0"/>
              <a:t>‹#›</a:t>
            </a:fld>
            <a:endParaRPr lang="he-IL" dirty="0"/>
          </a:p>
        </p:txBody>
      </p:sp>
    </p:spTree>
    <p:extLst>
      <p:ext uri="{BB962C8B-B14F-4D97-AF65-F5344CB8AC3E}">
        <p14:creationId xmlns:p14="http://schemas.microsoft.com/office/powerpoint/2010/main" val="154605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EB7D2-A0F7-4A60-8476-1C8FA8B6C779}" type="datetimeFigureOut">
              <a:rPr lang="he-IL" smtClean="0"/>
              <a:t>י'/כסלו/תשע"ט</a:t>
            </a:fld>
            <a:endParaRPr lang="he-I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B698E-1AE2-473C-8938-6903EB5298ED}" type="slidenum">
              <a:rPr lang="he-IL" smtClean="0"/>
              <a:t>‹#›</a:t>
            </a:fld>
            <a:endParaRPr lang="he-IL" dirty="0"/>
          </a:p>
        </p:txBody>
      </p:sp>
    </p:spTree>
    <p:extLst>
      <p:ext uri="{BB962C8B-B14F-4D97-AF65-F5344CB8AC3E}">
        <p14:creationId xmlns:p14="http://schemas.microsoft.com/office/powerpoint/2010/main" val="4166374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029" y="1122363"/>
            <a:ext cx="10084525" cy="2387600"/>
          </a:xfrm>
        </p:spPr>
        <p:txBody>
          <a:bodyPr anchor="ctr" anchorCtr="0">
            <a:normAutofit fontScale="90000"/>
          </a:bodyPr>
          <a:lstStyle/>
          <a:p>
            <a:r>
              <a:rPr lang="en-US" dirty="0"/>
              <a:t>Emergency Department</a:t>
            </a:r>
            <a:br>
              <a:rPr lang="en-US" dirty="0"/>
            </a:br>
            <a:r>
              <a:rPr lang="en-US" dirty="0"/>
              <a:t>Online Patient-Caregiver Scheduling</a:t>
            </a:r>
            <a:endParaRPr lang="he-IL" dirty="0"/>
          </a:p>
        </p:txBody>
      </p:sp>
      <p:sp>
        <p:nvSpPr>
          <p:cNvPr id="3" name="Subtitle 2"/>
          <p:cNvSpPr>
            <a:spLocks noGrp="1"/>
          </p:cNvSpPr>
          <p:nvPr>
            <p:ph type="subTitle" idx="1"/>
          </p:nvPr>
        </p:nvSpPr>
        <p:spPr/>
        <p:txBody>
          <a:bodyPr/>
          <a:lstStyle/>
          <a:p>
            <a:r>
              <a:rPr lang="en-US" u="sng" dirty="0"/>
              <a:t>Hanan Rosemarin</a:t>
            </a:r>
            <a:r>
              <a:rPr lang="en-US" dirty="0"/>
              <a:t>, Ariel Rosenfeld, Sarit Kraus</a:t>
            </a:r>
          </a:p>
          <a:p>
            <a:endParaRPr lang="en-US" dirty="0"/>
          </a:p>
          <a:p>
            <a:r>
              <a:rPr lang="en-US" dirty="0"/>
              <a:t>Bar Ilan University, Israel</a:t>
            </a:r>
            <a:endParaRPr lang="he-IL" dirty="0"/>
          </a:p>
        </p:txBody>
      </p:sp>
      <p:pic>
        <p:nvPicPr>
          <p:cNvPr id="4" name="Picture 3" descr="תוצאת תמונה עבור ‪bar ilan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784" y="5805352"/>
            <a:ext cx="2582432"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3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 patient flow</a:t>
            </a:r>
          </a:p>
        </p:txBody>
      </p:sp>
      <p:grpSp>
        <p:nvGrpSpPr>
          <p:cNvPr id="4" name="Group 3"/>
          <p:cNvGrpSpPr/>
          <p:nvPr/>
        </p:nvGrpSpPr>
        <p:grpSpPr>
          <a:xfrm>
            <a:off x="672353" y="1499340"/>
            <a:ext cx="10905566" cy="3160054"/>
            <a:chOff x="0" y="2624345"/>
            <a:chExt cx="11723206" cy="2953650"/>
          </a:xfrm>
        </p:grpSpPr>
        <p:sp>
          <p:nvSpPr>
            <p:cNvPr id="5" name="Rounded Rectangle 4"/>
            <p:cNvSpPr/>
            <p:nvPr/>
          </p:nvSpPr>
          <p:spPr>
            <a:xfrm>
              <a:off x="3117577" y="2624345"/>
              <a:ext cx="2378766" cy="114631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sz="3200" dirty="0"/>
                <a:t>Scheduling Policy</a:t>
              </a:r>
              <a:endParaRPr lang="he-IL" sz="3200" dirty="0"/>
            </a:p>
          </p:txBody>
        </p:sp>
        <p:sp>
          <p:nvSpPr>
            <p:cNvPr id="6" name="Rounded Rectangle 5"/>
            <p:cNvSpPr/>
            <p:nvPr/>
          </p:nvSpPr>
          <p:spPr>
            <a:xfrm>
              <a:off x="0" y="2628690"/>
              <a:ext cx="2378766" cy="1146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Triage</a:t>
              </a:r>
              <a:endParaRPr lang="he-IL" sz="3600" dirty="0"/>
            </a:p>
          </p:txBody>
        </p:sp>
        <p:sp>
          <p:nvSpPr>
            <p:cNvPr id="7" name="Rounded Rectangle 6"/>
            <p:cNvSpPr/>
            <p:nvPr/>
          </p:nvSpPr>
          <p:spPr>
            <a:xfrm>
              <a:off x="6235154" y="2629319"/>
              <a:ext cx="2378766" cy="1146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Treatment</a:t>
              </a:r>
              <a:endParaRPr lang="he-IL" sz="3600" dirty="0"/>
            </a:p>
          </p:txBody>
        </p:sp>
        <p:sp>
          <p:nvSpPr>
            <p:cNvPr id="8" name="Rounded Rectangle 7"/>
            <p:cNvSpPr/>
            <p:nvPr/>
          </p:nvSpPr>
          <p:spPr>
            <a:xfrm>
              <a:off x="6235154" y="4431682"/>
              <a:ext cx="2378766" cy="1146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Additional Tests</a:t>
              </a:r>
              <a:endParaRPr lang="he-IL" sz="3200" dirty="0"/>
            </a:p>
          </p:txBody>
        </p:sp>
        <p:sp>
          <p:nvSpPr>
            <p:cNvPr id="9" name="Rounded Rectangle 8"/>
            <p:cNvSpPr/>
            <p:nvPr/>
          </p:nvSpPr>
          <p:spPr>
            <a:xfrm>
              <a:off x="9344440" y="2629318"/>
              <a:ext cx="2378766" cy="1146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Discharge/ Admission</a:t>
              </a:r>
              <a:endParaRPr lang="he-IL" sz="3200" dirty="0"/>
            </a:p>
          </p:txBody>
        </p:sp>
        <p:sp>
          <p:nvSpPr>
            <p:cNvPr id="10" name="Right Arrow 9"/>
            <p:cNvSpPr/>
            <p:nvPr/>
          </p:nvSpPr>
          <p:spPr>
            <a:xfrm>
              <a:off x="2378766" y="2994993"/>
              <a:ext cx="738811" cy="424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Right Arrow 10"/>
            <p:cNvSpPr/>
            <p:nvPr/>
          </p:nvSpPr>
          <p:spPr>
            <a:xfrm>
              <a:off x="5498455" y="2988369"/>
              <a:ext cx="738811" cy="424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ight Arrow 11"/>
            <p:cNvSpPr/>
            <p:nvPr/>
          </p:nvSpPr>
          <p:spPr>
            <a:xfrm>
              <a:off x="8627170" y="2988369"/>
              <a:ext cx="738811" cy="424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Down Arrow 12"/>
            <p:cNvSpPr/>
            <p:nvPr/>
          </p:nvSpPr>
          <p:spPr>
            <a:xfrm>
              <a:off x="7252255" y="3770656"/>
              <a:ext cx="407502" cy="6610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Bent Arrow 13"/>
            <p:cNvSpPr/>
            <p:nvPr/>
          </p:nvSpPr>
          <p:spPr>
            <a:xfrm rot="16200000">
              <a:off x="4448770" y="3366532"/>
              <a:ext cx="1382262" cy="2190508"/>
            </a:xfrm>
            <a:prstGeom prst="bentArrow">
              <a:avLst>
                <a:gd name="adj1" fmla="val 16116"/>
                <a:gd name="adj2" fmla="val 18781"/>
                <a:gd name="adj3" fmla="val 2588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grpSp>
      <p:grpSp>
        <p:nvGrpSpPr>
          <p:cNvPr id="22" name="Group 21"/>
          <p:cNvGrpSpPr/>
          <p:nvPr/>
        </p:nvGrpSpPr>
        <p:grpSpPr>
          <a:xfrm>
            <a:off x="672353" y="3093685"/>
            <a:ext cx="2969787" cy="2436920"/>
            <a:chOff x="672353" y="3093685"/>
            <a:chExt cx="2969787" cy="2436920"/>
          </a:xfrm>
        </p:grpSpPr>
        <p:pic>
          <p:nvPicPr>
            <p:cNvPr id="15" name="Picture 14" descr="×ª××¦××ª ×ª××× × ×¢×××¨ âªinjured person clipart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20" y="3093685"/>
              <a:ext cx="17526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72353" y="5068940"/>
              <a:ext cx="2969787" cy="461665"/>
            </a:xfrm>
            <a:prstGeom prst="rect">
              <a:avLst/>
            </a:prstGeom>
            <a:noFill/>
          </p:spPr>
          <p:txBody>
            <a:bodyPr wrap="none" rtlCol="0">
              <a:spAutoFit/>
            </a:bodyPr>
            <a:lstStyle/>
            <a:p>
              <a:r>
                <a:rPr lang="en-US" sz="2400" dirty="0"/>
                <a:t>&lt;Severity, Injury type&gt;</a:t>
              </a:r>
            </a:p>
          </p:txBody>
        </p:sp>
      </p:grpSp>
      <p:grpSp>
        <p:nvGrpSpPr>
          <p:cNvPr id="23" name="Group 22"/>
          <p:cNvGrpSpPr/>
          <p:nvPr/>
        </p:nvGrpSpPr>
        <p:grpSpPr>
          <a:xfrm>
            <a:off x="9011551" y="2933648"/>
            <a:ext cx="2842958" cy="2526702"/>
            <a:chOff x="9011551" y="2933648"/>
            <a:chExt cx="2842958" cy="2526702"/>
          </a:xfrm>
        </p:grpSpPr>
        <p:pic>
          <p:nvPicPr>
            <p:cNvPr id="17" name="Picture 16"/>
            <p:cNvPicPr>
              <a:picLocks noChangeAspect="1"/>
            </p:cNvPicPr>
            <p:nvPr/>
          </p:nvPicPr>
          <p:blipFill>
            <a:blip r:embed="rId4"/>
            <a:stretch>
              <a:fillRect/>
            </a:stretch>
          </p:blipFill>
          <p:spPr>
            <a:xfrm>
              <a:off x="9776284" y="2933648"/>
              <a:ext cx="1126384" cy="2135292"/>
            </a:xfrm>
            <a:prstGeom prst="rect">
              <a:avLst/>
            </a:prstGeom>
          </p:spPr>
        </p:pic>
        <p:sp>
          <p:nvSpPr>
            <p:cNvPr id="21" name="TextBox 20"/>
            <p:cNvSpPr txBox="1"/>
            <p:nvPr/>
          </p:nvSpPr>
          <p:spPr>
            <a:xfrm>
              <a:off x="9011551" y="4998685"/>
              <a:ext cx="2842958" cy="461665"/>
            </a:xfrm>
            <a:prstGeom prst="rect">
              <a:avLst/>
            </a:prstGeom>
            <a:noFill/>
          </p:spPr>
          <p:txBody>
            <a:bodyPr wrap="none" rtlCol="0">
              <a:spAutoFit/>
            </a:bodyPr>
            <a:lstStyle/>
            <a:p>
              <a:r>
                <a:rPr lang="en-US" sz="2400" dirty="0"/>
                <a:t>&lt;Seniority, Specialty&gt;</a:t>
              </a:r>
            </a:p>
          </p:txBody>
        </p:sp>
      </p:grpSp>
    </p:spTree>
    <p:extLst>
      <p:ext uri="{BB962C8B-B14F-4D97-AF65-F5344CB8AC3E}">
        <p14:creationId xmlns:p14="http://schemas.microsoft.com/office/powerpoint/2010/main" val="422327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endParaRPr lang="he-IL" dirty="0"/>
          </a:p>
        </p:txBody>
      </p:sp>
      <p:sp>
        <p:nvSpPr>
          <p:cNvPr id="3" name="Content Placeholder 2"/>
          <p:cNvSpPr>
            <a:spLocks noGrp="1"/>
          </p:cNvSpPr>
          <p:nvPr>
            <p:ph idx="1"/>
          </p:nvPr>
        </p:nvSpPr>
        <p:spPr/>
        <p:txBody>
          <a:bodyPr/>
          <a:lstStyle/>
          <a:p>
            <a:r>
              <a:rPr lang="en-US" b="1" dirty="0">
                <a:effectLst>
                  <a:outerShdw blurRad="38100" dist="38100" dir="2700000" algn="tl">
                    <a:srgbClr val="000000">
                      <a:alpha val="43137"/>
                    </a:srgbClr>
                  </a:outerShdw>
                </a:effectLst>
              </a:rPr>
              <a:t>LBS </a:t>
            </a:r>
            <a:r>
              <a:rPr lang="en-US" dirty="0"/>
              <a:t>– </a:t>
            </a:r>
            <a:r>
              <a:rPr lang="en-US" b="1" dirty="0">
                <a:effectLst>
                  <a:outerShdw blurRad="38100" dist="38100" dir="2700000" algn="tl">
                    <a:srgbClr val="000000">
                      <a:alpha val="43137"/>
                    </a:srgbClr>
                  </a:outerShdw>
                </a:effectLst>
              </a:rPr>
              <a:t>L</a:t>
            </a:r>
            <a:r>
              <a:rPr lang="en-US" dirty="0"/>
              <a:t>earning </a:t>
            </a:r>
            <a:r>
              <a:rPr lang="en-US" b="1" dirty="0">
                <a:effectLst>
                  <a:outerShdw blurRad="38100" dist="38100" dir="2700000" algn="tl">
                    <a:srgbClr val="000000">
                      <a:alpha val="43137"/>
                    </a:srgbClr>
                  </a:outerShdw>
                </a:effectLst>
              </a:rPr>
              <a:t>B</a:t>
            </a:r>
            <a:r>
              <a:rPr lang="en-US" dirty="0"/>
              <a:t>ased </a:t>
            </a:r>
            <a:r>
              <a:rPr lang="en-US" b="1" dirty="0">
                <a:effectLst>
                  <a:outerShdw blurRad="38100" dist="38100" dir="2700000" algn="tl">
                    <a:srgbClr val="000000">
                      <a:alpha val="43137"/>
                    </a:srgbClr>
                  </a:outerShdw>
                </a:effectLst>
              </a:rPr>
              <a:t>S</a:t>
            </a:r>
            <a:r>
              <a:rPr lang="en-US" dirty="0"/>
              <a:t>cheduling</a:t>
            </a:r>
          </a:p>
          <a:p>
            <a:endParaRPr lang="en-US" dirty="0"/>
          </a:p>
          <a:p>
            <a:pPr marL="514350" indent="-514350">
              <a:buFont typeface="+mj-lt"/>
              <a:buAutoNum type="arabicPeriod"/>
            </a:pPr>
            <a:r>
              <a:rPr lang="en-US" dirty="0"/>
              <a:t>Create a set of patient-caregiver offline optimization problems based on past patient flow data or patient flow distribution</a:t>
            </a:r>
          </a:p>
          <a:p>
            <a:pPr marL="514350" indent="-514350">
              <a:buFont typeface="+mj-lt"/>
              <a:buAutoNum type="arabicPeriod"/>
            </a:pPr>
            <a:r>
              <a:rPr lang="en-US" dirty="0">
                <a:solidFill>
                  <a:srgbClr val="C00000"/>
                </a:solidFill>
              </a:rPr>
              <a:t>Solve the offline optimization problem</a:t>
            </a:r>
          </a:p>
          <a:p>
            <a:pPr marL="514350" indent="-514350">
              <a:buFont typeface="+mj-lt"/>
              <a:buAutoNum type="arabicPeriod"/>
            </a:pPr>
            <a:r>
              <a:rPr lang="en-US" dirty="0"/>
              <a:t>Translate each assignment in each schedule into training instances</a:t>
            </a:r>
          </a:p>
          <a:p>
            <a:pPr marL="514350" indent="-514350">
              <a:buFont typeface="+mj-lt"/>
              <a:buAutoNum type="arabicPeriod"/>
            </a:pPr>
            <a:r>
              <a:rPr lang="en-US" dirty="0"/>
              <a:t>Train ranking model</a:t>
            </a:r>
          </a:p>
          <a:p>
            <a:pPr marL="514350" indent="-514350">
              <a:buFont typeface="+mj-lt"/>
              <a:buAutoNum type="arabicPeriod"/>
            </a:pPr>
            <a:r>
              <a:rPr lang="en-US" dirty="0"/>
              <a:t>Use the resulting scheduling policy</a:t>
            </a:r>
          </a:p>
          <a:p>
            <a:endParaRPr lang="he-IL" dirty="0"/>
          </a:p>
        </p:txBody>
      </p:sp>
    </p:spTree>
    <p:extLst>
      <p:ext uri="{BB962C8B-B14F-4D97-AF65-F5344CB8AC3E}">
        <p14:creationId xmlns:p14="http://schemas.microsoft.com/office/powerpoint/2010/main" val="85594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Integer Linear Program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39073"/>
                <a:ext cx="10515600" cy="3962120"/>
              </a:xfrm>
            </p:spPr>
            <p:txBody>
              <a:bodyPr/>
              <a:lstStyle/>
              <a:p>
                <a:r>
                  <a:rPr lang="en-US" dirty="0"/>
                  <a:t>Constraints and objectives are modeled as a MILP</a:t>
                </a:r>
              </a:p>
              <a:p>
                <a:endParaRPr lang="en-US" dirty="0"/>
              </a:p>
              <a:p>
                <a:r>
                  <a:rPr lang="en-US" dirty="0"/>
                  <a:t>Scenarios are generated according to model and the MILP is solved</a:t>
                </a:r>
              </a:p>
              <a:p>
                <a:endParaRPr lang="en-US" dirty="0"/>
              </a:p>
              <a:p>
                <a:r>
                  <a:rPr lang="en-US" dirty="0"/>
                  <a:t>Solutions </a:t>
                </a:r>
                <a:r>
                  <a:rPr lang="en-US" dirty="0">
                    <a:sym typeface="Wingdings" panose="05000000000000000000" pitchFamily="2" charset="2"/>
                  </a:rPr>
                  <a:t> optimal assignment </a:t>
                </a:r>
                <a14:m>
                  <m:oMath xmlns:m="http://schemas.openxmlformats.org/officeDocument/2006/math">
                    <m:r>
                      <a:rPr lang="en-US" b="0" i="1" smtClean="0">
                        <a:latin typeface="Cambria Math" panose="02040503050406030204" pitchFamily="18" charset="0"/>
                        <a:sym typeface="Wingdings" panose="05000000000000000000" pitchFamily="2" charset="2"/>
                      </a:rPr>
                      <m:t>&lt;</m:t>
                    </m:r>
                    <m:r>
                      <a:rPr lang="en-US" b="0" i="1" smtClean="0">
                        <a:latin typeface="Cambria Math" panose="02040503050406030204" pitchFamily="18" charset="0"/>
                        <a:sym typeface="Wingdings" panose="05000000000000000000" pitchFamily="2" charset="2"/>
                      </a:rPr>
                      <m:t>𝑝𝑎𝑡𝑖𝑒𝑛𝑡</m:t>
                    </m:r>
                    <m:r>
                      <a:rPr lang="en-US" b="0" i="1" smtClean="0">
                        <a:latin typeface="Cambria Math" panose="02040503050406030204" pitchFamily="18" charset="0"/>
                        <a:sym typeface="Wingdings" panose="05000000000000000000" pitchFamily="2" charset="2"/>
                      </a:rPr>
                      <m:t>, </m:t>
                    </m:r>
                    <m:r>
                      <a:rPr lang="en-US" b="0" i="1" smtClean="0">
                        <a:latin typeface="Cambria Math" panose="02040503050406030204" pitchFamily="18" charset="0"/>
                        <a:sym typeface="Wingdings" panose="05000000000000000000" pitchFamily="2" charset="2"/>
                      </a:rPr>
                      <m:t>𝑐𝑎𝑟𝑒𝑔𝑖𝑣𝑒𝑟</m:t>
                    </m:r>
                    <m:r>
                      <a:rPr lang="en-US" b="0" i="1" smtClean="0">
                        <a:latin typeface="Cambria Math" panose="02040503050406030204" pitchFamily="18" charset="0"/>
                        <a:sym typeface="Wingdings" panose="05000000000000000000" pitchFamily="2" charset="2"/>
                      </a:rPr>
                      <m:t>&gt;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39073"/>
                <a:ext cx="10515600" cy="3962120"/>
              </a:xfrm>
              <a:blipFill>
                <a:blip r:embed="rId3"/>
                <a:stretch>
                  <a:fillRect l="-1043" t="-2615"/>
                </a:stretch>
              </a:blipFill>
            </p:spPr>
            <p:txBody>
              <a:bodyPr/>
              <a:lstStyle/>
              <a:p>
                <a:r>
                  <a:rPr lang="he-IL">
                    <a:noFill/>
                  </a:rPr>
                  <a:t> </a:t>
                </a:r>
              </a:p>
            </p:txBody>
          </p:sp>
        </mc:Fallback>
      </mc:AlternateContent>
      <p:grpSp>
        <p:nvGrpSpPr>
          <p:cNvPr id="19" name="Group 18"/>
          <p:cNvGrpSpPr/>
          <p:nvPr/>
        </p:nvGrpSpPr>
        <p:grpSpPr>
          <a:xfrm>
            <a:off x="7917051" y="6858000"/>
            <a:ext cx="9335029" cy="2343057"/>
            <a:chOff x="558308" y="3556747"/>
            <a:chExt cx="9335029" cy="2343057"/>
          </a:xfrm>
        </p:grpSpPr>
        <p:grpSp>
          <p:nvGrpSpPr>
            <p:cNvPr id="17" name="Group 16"/>
            <p:cNvGrpSpPr/>
            <p:nvPr/>
          </p:nvGrpSpPr>
          <p:grpSpPr>
            <a:xfrm>
              <a:off x="558308" y="3556747"/>
              <a:ext cx="9335029" cy="2343057"/>
              <a:chOff x="558308" y="3556747"/>
              <a:chExt cx="9335029" cy="2343057"/>
            </a:xfrm>
          </p:grpSpPr>
          <p:sp>
            <p:nvSpPr>
              <p:cNvPr id="4" name="TextBox 3"/>
              <p:cNvSpPr txBox="1"/>
              <p:nvPr/>
            </p:nvSpPr>
            <p:spPr>
              <a:xfrm>
                <a:off x="3397868" y="3556747"/>
                <a:ext cx="1217064" cy="523220"/>
              </a:xfrm>
              <a:prstGeom prst="rect">
                <a:avLst/>
              </a:prstGeom>
              <a:noFill/>
            </p:spPr>
            <p:txBody>
              <a:bodyPr wrap="none" rtlCol="0">
                <a:spAutoFit/>
              </a:bodyPr>
              <a:lstStyle/>
              <a:p>
                <a:r>
                  <a:rPr lang="en-US" sz="2800" dirty="0"/>
                  <a:t>Patient</a:t>
                </a:r>
              </a:p>
            </p:txBody>
          </p:sp>
          <p:sp>
            <p:nvSpPr>
              <p:cNvPr id="5" name="TextBox 4"/>
              <p:cNvSpPr txBox="1"/>
              <p:nvPr/>
            </p:nvSpPr>
            <p:spPr>
              <a:xfrm>
                <a:off x="3737384" y="5376584"/>
                <a:ext cx="1556580" cy="523220"/>
              </a:xfrm>
              <a:prstGeom prst="rect">
                <a:avLst/>
              </a:prstGeom>
              <a:noFill/>
            </p:spPr>
            <p:txBody>
              <a:bodyPr wrap="none" rtlCol="0">
                <a:spAutoFit/>
              </a:bodyPr>
              <a:lstStyle/>
              <a:p>
                <a:r>
                  <a:rPr lang="en-US" sz="2800" dirty="0"/>
                  <a:t>Caregiver</a:t>
                </a:r>
              </a:p>
            </p:txBody>
          </p:sp>
          <p:sp>
            <p:nvSpPr>
              <p:cNvPr id="6" name="TextBox 5"/>
              <p:cNvSpPr txBox="1"/>
              <p:nvPr/>
            </p:nvSpPr>
            <p:spPr>
              <a:xfrm>
                <a:off x="5410200" y="5376584"/>
                <a:ext cx="2260555" cy="523220"/>
              </a:xfrm>
              <a:prstGeom prst="rect">
                <a:avLst/>
              </a:prstGeom>
              <a:noFill/>
            </p:spPr>
            <p:txBody>
              <a:bodyPr wrap="none" rtlCol="0">
                <a:spAutoFit/>
              </a:bodyPr>
              <a:lstStyle/>
              <a:p>
                <a:r>
                  <a:rPr lang="en-US" sz="2800" dirty="0"/>
                  <a:t>Treatment-1,2</a:t>
                </a:r>
              </a:p>
            </p:txBody>
          </p:sp>
          <p:sp>
            <p:nvSpPr>
              <p:cNvPr id="7" name="TextBox 6"/>
              <p:cNvSpPr txBox="1"/>
              <p:nvPr/>
            </p:nvSpPr>
            <p:spPr>
              <a:xfrm>
                <a:off x="8126507" y="5376584"/>
                <a:ext cx="1766830" cy="523220"/>
              </a:xfrm>
              <a:prstGeom prst="rect">
                <a:avLst/>
              </a:prstGeom>
              <a:noFill/>
            </p:spPr>
            <p:txBody>
              <a:bodyPr wrap="none" rtlCol="0">
                <a:spAutoFit/>
              </a:bodyPr>
              <a:lstStyle/>
              <a:p>
                <a:r>
                  <a:rPr lang="en-US" sz="2800" dirty="0"/>
                  <a:t>Time [min]</a:t>
                </a:r>
              </a:p>
            </p:txBody>
          </p:sp>
          <p:cxnSp>
            <p:nvCxnSpPr>
              <p:cNvPr id="9" name="Straight Arrow Connector 8"/>
              <p:cNvCxnSpPr>
                <a:stCxn id="5" idx="0"/>
              </p:cNvCxnSpPr>
              <p:nvPr/>
            </p:nvCxnSpPr>
            <p:spPr>
              <a:xfrm flipV="1">
                <a:off x="4515674" y="4921624"/>
                <a:ext cx="1017791" cy="454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H="1" flipV="1">
                <a:off x="6212541" y="4921624"/>
                <a:ext cx="327937" cy="454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H="1" flipV="1">
                <a:off x="6972300" y="4807324"/>
                <a:ext cx="2037622" cy="569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p:cNvCxnSpPr>
              <p:nvPr/>
            </p:nvCxnSpPr>
            <p:spPr>
              <a:xfrm>
                <a:off x="4614932" y="3818357"/>
                <a:ext cx="1093345" cy="196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8308" y="4280274"/>
                <a:ext cx="3816558" cy="523220"/>
              </a:xfrm>
              <a:prstGeom prst="rect">
                <a:avLst/>
              </a:prstGeom>
              <a:noFill/>
            </p:spPr>
            <p:txBody>
              <a:bodyPr wrap="none" rtlCol="0">
                <a:spAutoFit/>
              </a:bodyPr>
              <a:lstStyle/>
              <a:p>
                <a:r>
                  <a:rPr lang="en-US" sz="2800" dirty="0"/>
                  <a:t>Binary indicator variable:</a:t>
                </a:r>
              </a:p>
            </p:txBody>
          </p:sp>
        </p:grpSp>
        <mc:AlternateContent xmlns:mc="http://schemas.openxmlformats.org/markup-compatibility/2006" xmlns:a14="http://schemas.microsoft.com/office/drawing/2010/main">
          <mc:Choice Requires="a14">
            <p:sp>
              <p:nvSpPr>
                <p:cNvPr id="18" name="TextBox 17"/>
                <p:cNvSpPr txBox="1"/>
                <p:nvPr/>
              </p:nvSpPr>
              <p:spPr>
                <a:xfrm>
                  <a:off x="4831136" y="3588589"/>
                  <a:ext cx="2515497" cy="14716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7200" i="1">
                                <a:latin typeface="Cambria Math" panose="02040503050406030204" pitchFamily="18" charset="0"/>
                              </a:rPr>
                            </m:ctrlPr>
                          </m:sSubSupPr>
                          <m:e>
                            <m:r>
                              <a:rPr lang="en-US" sz="7200" i="1">
                                <a:latin typeface="Cambria Math" panose="02040503050406030204" pitchFamily="18" charset="0"/>
                              </a:rPr>
                              <m:t>𝑦</m:t>
                            </m:r>
                          </m:e>
                          <m:sub>
                            <m:r>
                              <a:rPr lang="en-US" sz="7200" i="1">
                                <a:latin typeface="Cambria Math" panose="02040503050406030204" pitchFamily="18" charset="0"/>
                              </a:rPr>
                              <m:t>𝑗</m:t>
                            </m:r>
                            <m:d>
                              <m:dPr>
                                <m:begChr m:val="["/>
                                <m:endChr m:val="]"/>
                                <m:ctrlPr>
                                  <a:rPr lang="en-US" sz="7200" i="1">
                                    <a:latin typeface="Cambria Math" panose="02040503050406030204" pitchFamily="18" charset="0"/>
                                  </a:rPr>
                                </m:ctrlPr>
                              </m:dPr>
                              <m:e>
                                <m:r>
                                  <a:rPr lang="en-US" sz="7200" i="1">
                                    <a:latin typeface="Cambria Math" panose="02040503050406030204" pitchFamily="18" charset="0"/>
                                  </a:rPr>
                                  <m:t>𝑒</m:t>
                                </m:r>
                              </m:e>
                            </m:d>
                            <m:r>
                              <a:rPr lang="en-US" sz="7200" i="1">
                                <a:latin typeface="Cambria Math" panose="02040503050406030204" pitchFamily="18" charset="0"/>
                              </a:rPr>
                              <m:t>,</m:t>
                            </m:r>
                            <m:r>
                              <a:rPr lang="en-US" sz="7200" i="1">
                                <a:latin typeface="Cambria Math" panose="02040503050406030204" pitchFamily="18" charset="0"/>
                              </a:rPr>
                              <m:t>𝑡</m:t>
                            </m:r>
                          </m:sub>
                          <m:sup>
                            <m:r>
                              <a:rPr lang="en-US" sz="7200" i="1">
                                <a:latin typeface="Cambria Math" panose="02040503050406030204" pitchFamily="18" charset="0"/>
                              </a:rPr>
                              <m:t>𝑖</m:t>
                            </m:r>
                          </m:sup>
                        </m:sSubSup>
                      </m:oMath>
                    </m:oMathPara>
                  </a14:m>
                  <a:endParaRPr lang="en-US" sz="7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831136" y="3588589"/>
                  <a:ext cx="2515497" cy="1471685"/>
                </a:xfrm>
                <a:prstGeom prst="rect">
                  <a:avLst/>
                </a:prstGeom>
                <a:blipFill>
                  <a:blip r:embed="rId4"/>
                  <a:stretch>
                    <a:fillRect/>
                  </a:stretch>
                </a:blipFill>
              </p:spPr>
              <p:txBody>
                <a:bodyPr/>
                <a:lstStyle/>
                <a:p>
                  <a:r>
                    <a:rPr lang="en-US">
                      <a:noFill/>
                    </a:rPr>
                    <a:t> </a:t>
                  </a:r>
                </a:p>
              </p:txBody>
            </p:sp>
          </mc:Fallback>
        </mc:AlternateContent>
      </p:grpSp>
      <p:pic>
        <p:nvPicPr>
          <p:cNvPr id="1026" name="Picture 2" descr="teas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3225" y="47764"/>
            <a:ext cx="360045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97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endParaRPr lang="he-IL" dirty="0"/>
          </a:p>
        </p:txBody>
      </p:sp>
      <p:sp>
        <p:nvSpPr>
          <p:cNvPr id="3" name="Content Placeholder 2"/>
          <p:cNvSpPr>
            <a:spLocks noGrp="1"/>
          </p:cNvSpPr>
          <p:nvPr>
            <p:ph idx="1"/>
          </p:nvPr>
        </p:nvSpPr>
        <p:spPr/>
        <p:txBody>
          <a:bodyPr/>
          <a:lstStyle/>
          <a:p>
            <a:r>
              <a:rPr lang="en-US" b="1" dirty="0">
                <a:effectLst>
                  <a:outerShdw blurRad="38100" dist="38100" dir="2700000" algn="tl">
                    <a:srgbClr val="000000">
                      <a:alpha val="43137"/>
                    </a:srgbClr>
                  </a:outerShdw>
                </a:effectLst>
              </a:rPr>
              <a:t>LBS </a:t>
            </a:r>
            <a:r>
              <a:rPr lang="en-US" dirty="0"/>
              <a:t>– </a:t>
            </a:r>
            <a:r>
              <a:rPr lang="en-US" b="1" dirty="0">
                <a:effectLst>
                  <a:outerShdw blurRad="38100" dist="38100" dir="2700000" algn="tl">
                    <a:srgbClr val="000000">
                      <a:alpha val="43137"/>
                    </a:srgbClr>
                  </a:outerShdw>
                </a:effectLst>
              </a:rPr>
              <a:t>L</a:t>
            </a:r>
            <a:r>
              <a:rPr lang="en-US" dirty="0"/>
              <a:t>earning </a:t>
            </a:r>
            <a:r>
              <a:rPr lang="en-US" b="1" dirty="0">
                <a:effectLst>
                  <a:outerShdw blurRad="38100" dist="38100" dir="2700000" algn="tl">
                    <a:srgbClr val="000000">
                      <a:alpha val="43137"/>
                    </a:srgbClr>
                  </a:outerShdw>
                </a:effectLst>
              </a:rPr>
              <a:t>B</a:t>
            </a:r>
            <a:r>
              <a:rPr lang="en-US" dirty="0"/>
              <a:t>ased </a:t>
            </a:r>
            <a:r>
              <a:rPr lang="en-US" b="1" dirty="0">
                <a:effectLst>
                  <a:outerShdw blurRad="38100" dist="38100" dir="2700000" algn="tl">
                    <a:srgbClr val="000000">
                      <a:alpha val="43137"/>
                    </a:srgbClr>
                  </a:outerShdw>
                </a:effectLst>
              </a:rPr>
              <a:t>S</a:t>
            </a:r>
            <a:r>
              <a:rPr lang="en-US" dirty="0"/>
              <a:t>cheduling</a:t>
            </a:r>
          </a:p>
          <a:p>
            <a:endParaRPr lang="en-US" dirty="0"/>
          </a:p>
          <a:p>
            <a:pPr marL="514350" indent="-514350">
              <a:buFont typeface="+mj-lt"/>
              <a:buAutoNum type="arabicPeriod"/>
            </a:pPr>
            <a:r>
              <a:rPr lang="en-US" dirty="0"/>
              <a:t>Create a set of patient-caregiver offline optimization problems based on past patient flow data or patient flow distribution</a:t>
            </a:r>
          </a:p>
          <a:p>
            <a:pPr marL="514350" indent="-514350">
              <a:buFont typeface="+mj-lt"/>
              <a:buAutoNum type="arabicPeriod"/>
            </a:pPr>
            <a:r>
              <a:rPr lang="en-US" dirty="0"/>
              <a:t>Solve the offline optimization problem</a:t>
            </a:r>
          </a:p>
          <a:p>
            <a:pPr marL="514350" indent="-514350">
              <a:buFont typeface="+mj-lt"/>
              <a:buAutoNum type="arabicPeriod"/>
            </a:pPr>
            <a:r>
              <a:rPr lang="en-US" dirty="0">
                <a:solidFill>
                  <a:srgbClr val="C00000"/>
                </a:solidFill>
              </a:rPr>
              <a:t>Translate each assignment in each schedule into training instances</a:t>
            </a:r>
          </a:p>
          <a:p>
            <a:pPr marL="514350" indent="-514350">
              <a:buFont typeface="+mj-lt"/>
              <a:buAutoNum type="arabicPeriod"/>
            </a:pPr>
            <a:r>
              <a:rPr lang="en-US" dirty="0"/>
              <a:t>Train ranking model</a:t>
            </a:r>
          </a:p>
          <a:p>
            <a:pPr marL="514350" indent="-514350">
              <a:buFont typeface="+mj-lt"/>
              <a:buAutoNum type="arabicPeriod"/>
            </a:pPr>
            <a:r>
              <a:rPr lang="en-US" dirty="0"/>
              <a:t>Use the resulting scheduling policy</a:t>
            </a:r>
          </a:p>
          <a:p>
            <a:endParaRPr lang="he-IL" dirty="0"/>
          </a:p>
        </p:txBody>
      </p:sp>
    </p:spTree>
    <p:extLst>
      <p:ext uri="{BB962C8B-B14F-4D97-AF65-F5344CB8AC3E}">
        <p14:creationId xmlns:p14="http://schemas.microsoft.com/office/powerpoint/2010/main" val="58120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Dataset</a:t>
            </a:r>
            <a:endParaRPr lang="he-IL" dirty="0"/>
          </a:p>
        </p:txBody>
      </p:sp>
      <p:sp>
        <p:nvSpPr>
          <p:cNvPr id="3" name="Content Placeholder 2"/>
          <p:cNvSpPr>
            <a:spLocks noGrp="1"/>
          </p:cNvSpPr>
          <p:nvPr>
            <p:ph idx="1"/>
          </p:nvPr>
        </p:nvSpPr>
        <p:spPr>
          <a:xfrm>
            <a:off x="838199" y="1796597"/>
            <a:ext cx="11139299" cy="4351338"/>
          </a:xfrm>
        </p:spPr>
        <p:txBody>
          <a:bodyPr/>
          <a:lstStyle/>
          <a:p>
            <a:endParaRPr lang="en-US" b="0" dirty="0"/>
          </a:p>
        </p:txBody>
      </p:sp>
      <p:sp>
        <p:nvSpPr>
          <p:cNvPr id="5" name="Flowchart: Magnetic Disk 4"/>
          <p:cNvSpPr/>
          <p:nvPr/>
        </p:nvSpPr>
        <p:spPr>
          <a:xfrm>
            <a:off x="1596572" y="2569028"/>
            <a:ext cx="2394857" cy="28448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Optimal Solutions</a:t>
            </a:r>
            <a:endParaRPr lang="he-IL" sz="2800" b="1" dirty="0"/>
          </a:p>
        </p:txBody>
      </p:sp>
      <p:sp>
        <p:nvSpPr>
          <p:cNvPr id="6" name="Flowchart: Multidocument 5"/>
          <p:cNvSpPr/>
          <p:nvPr/>
        </p:nvSpPr>
        <p:spPr>
          <a:xfrm>
            <a:off x="5326743" y="2898208"/>
            <a:ext cx="2496458" cy="214811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Scheduling Pairs</a:t>
            </a:r>
            <a:endParaRPr lang="he-IL" sz="2800" b="1" dirty="0"/>
          </a:p>
        </p:txBody>
      </p:sp>
      <p:sp>
        <p:nvSpPr>
          <p:cNvPr id="7" name="Right Arrow 6"/>
          <p:cNvSpPr/>
          <p:nvPr/>
        </p:nvSpPr>
        <p:spPr>
          <a:xfrm>
            <a:off x="3991429" y="3730176"/>
            <a:ext cx="1306285" cy="420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mc:AlternateContent xmlns:mc="http://schemas.openxmlformats.org/markup-compatibility/2006" xmlns:a14="http://schemas.microsoft.com/office/drawing/2010/main">
        <mc:Choice Requires="a14">
          <p:sp>
            <p:nvSpPr>
              <p:cNvPr id="8" name="TextBox 7"/>
              <p:cNvSpPr txBox="1"/>
              <p:nvPr/>
            </p:nvSpPr>
            <p:spPr>
              <a:xfrm>
                <a:off x="5101562" y="5219703"/>
                <a:ext cx="2612571" cy="123008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&lt;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𝑐</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&gt;</m:t>
                      </m:r>
                    </m:oMath>
                  </m:oMathPara>
                </a14:m>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&lt;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𝑐</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&gt;</m:t>
                      </m:r>
                    </m:oMath>
                  </m:oMathPara>
                </a14:m>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&lt;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𝑐</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&gt;</m:t>
                      </m:r>
                    </m:oMath>
                  </m:oMathPara>
                </a14:m>
                <a:endParaRPr lang="he-IL"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5101562" y="5219703"/>
                <a:ext cx="2612571" cy="1230080"/>
              </a:xfrm>
              <a:prstGeom prst="rect">
                <a:avLst/>
              </a:prstGeom>
              <a:blipFill>
                <a:blip r:embed="rId3"/>
                <a:stretch>
                  <a:fillRect b="-3960"/>
                </a:stretch>
              </a:blipFill>
            </p:spPr>
            <p:txBody>
              <a:bodyPr/>
              <a:lstStyle/>
              <a:p>
                <a:r>
                  <a:rPr lang="he-IL">
                    <a:noFill/>
                  </a:rPr>
                  <a:t> </a:t>
                </a:r>
              </a:p>
            </p:txBody>
          </p:sp>
        </mc:Fallback>
      </mc:AlternateContent>
      <p:sp>
        <p:nvSpPr>
          <p:cNvPr id="10" name="Flowchart: Magnetic Disk 9"/>
          <p:cNvSpPr/>
          <p:nvPr/>
        </p:nvSpPr>
        <p:spPr>
          <a:xfrm>
            <a:off x="9158515" y="2505056"/>
            <a:ext cx="2394857" cy="28448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Training Dataset</a:t>
            </a:r>
            <a:endParaRPr lang="he-IL" sz="2800" b="1" dirty="0"/>
          </a:p>
        </p:txBody>
      </p:sp>
      <p:sp>
        <p:nvSpPr>
          <p:cNvPr id="11" name="Right Arrow 10"/>
          <p:cNvSpPr/>
          <p:nvPr/>
        </p:nvSpPr>
        <p:spPr>
          <a:xfrm>
            <a:off x="7844968" y="3722922"/>
            <a:ext cx="1306285" cy="420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13605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endParaRPr lang="he-IL" dirty="0"/>
          </a:p>
        </p:txBody>
      </p:sp>
      <p:sp>
        <p:nvSpPr>
          <p:cNvPr id="3" name="Content Placeholder 2"/>
          <p:cNvSpPr>
            <a:spLocks noGrp="1"/>
          </p:cNvSpPr>
          <p:nvPr>
            <p:ph idx="1"/>
          </p:nvPr>
        </p:nvSpPr>
        <p:spPr/>
        <p:txBody>
          <a:bodyPr/>
          <a:lstStyle/>
          <a:p>
            <a:r>
              <a:rPr lang="en-US" b="1" dirty="0">
                <a:effectLst>
                  <a:outerShdw blurRad="38100" dist="38100" dir="2700000" algn="tl">
                    <a:srgbClr val="000000">
                      <a:alpha val="43137"/>
                    </a:srgbClr>
                  </a:outerShdw>
                </a:effectLst>
              </a:rPr>
              <a:t>LBS </a:t>
            </a:r>
            <a:r>
              <a:rPr lang="en-US" dirty="0"/>
              <a:t>– </a:t>
            </a:r>
            <a:r>
              <a:rPr lang="en-US" b="1" dirty="0">
                <a:effectLst>
                  <a:outerShdw blurRad="38100" dist="38100" dir="2700000" algn="tl">
                    <a:srgbClr val="000000">
                      <a:alpha val="43137"/>
                    </a:srgbClr>
                  </a:outerShdw>
                </a:effectLst>
              </a:rPr>
              <a:t>L</a:t>
            </a:r>
            <a:r>
              <a:rPr lang="en-US" dirty="0"/>
              <a:t>earning </a:t>
            </a:r>
            <a:r>
              <a:rPr lang="en-US" b="1" dirty="0">
                <a:effectLst>
                  <a:outerShdw blurRad="38100" dist="38100" dir="2700000" algn="tl">
                    <a:srgbClr val="000000">
                      <a:alpha val="43137"/>
                    </a:srgbClr>
                  </a:outerShdw>
                </a:effectLst>
              </a:rPr>
              <a:t>B</a:t>
            </a:r>
            <a:r>
              <a:rPr lang="en-US" dirty="0"/>
              <a:t>ased </a:t>
            </a:r>
            <a:r>
              <a:rPr lang="en-US" b="1" dirty="0">
                <a:effectLst>
                  <a:outerShdw blurRad="38100" dist="38100" dir="2700000" algn="tl">
                    <a:srgbClr val="000000">
                      <a:alpha val="43137"/>
                    </a:srgbClr>
                  </a:outerShdw>
                </a:effectLst>
              </a:rPr>
              <a:t>S</a:t>
            </a:r>
            <a:r>
              <a:rPr lang="en-US" dirty="0"/>
              <a:t>cheduling</a:t>
            </a:r>
          </a:p>
          <a:p>
            <a:endParaRPr lang="en-US" dirty="0"/>
          </a:p>
          <a:p>
            <a:pPr marL="514350" indent="-514350">
              <a:buFont typeface="+mj-lt"/>
              <a:buAutoNum type="arabicPeriod"/>
            </a:pPr>
            <a:r>
              <a:rPr lang="en-US" dirty="0"/>
              <a:t>Create a set of patient-caregiver offline optimization problems based on past patient flow data or patient flow distribution</a:t>
            </a:r>
          </a:p>
          <a:p>
            <a:pPr marL="514350" indent="-514350">
              <a:buFont typeface="+mj-lt"/>
              <a:buAutoNum type="arabicPeriod"/>
            </a:pPr>
            <a:r>
              <a:rPr lang="en-US" dirty="0"/>
              <a:t>Solve the offline optimization problem</a:t>
            </a:r>
          </a:p>
          <a:p>
            <a:pPr marL="514350" indent="-514350">
              <a:buFont typeface="+mj-lt"/>
              <a:buAutoNum type="arabicPeriod"/>
            </a:pPr>
            <a:r>
              <a:rPr lang="en-US" dirty="0"/>
              <a:t>Translate each assignment in each schedule into training instances</a:t>
            </a:r>
          </a:p>
          <a:p>
            <a:pPr marL="514350" indent="-514350">
              <a:buFont typeface="+mj-lt"/>
              <a:buAutoNum type="arabicPeriod"/>
            </a:pPr>
            <a:r>
              <a:rPr lang="en-US" dirty="0">
                <a:solidFill>
                  <a:srgbClr val="C00000"/>
                </a:solidFill>
              </a:rPr>
              <a:t>Train ranking model</a:t>
            </a:r>
          </a:p>
          <a:p>
            <a:pPr marL="514350" indent="-514350">
              <a:buFont typeface="+mj-lt"/>
              <a:buAutoNum type="arabicPeriod"/>
            </a:pPr>
            <a:r>
              <a:rPr lang="en-US" dirty="0"/>
              <a:t>Use the resulting scheduling policy</a:t>
            </a:r>
          </a:p>
          <a:p>
            <a:endParaRPr lang="he-IL" dirty="0"/>
          </a:p>
        </p:txBody>
      </p:sp>
    </p:spTree>
    <p:extLst>
      <p:ext uri="{BB962C8B-B14F-4D97-AF65-F5344CB8AC3E}">
        <p14:creationId xmlns:p14="http://schemas.microsoft.com/office/powerpoint/2010/main" val="135134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Ranking Function</a:t>
            </a:r>
            <a:endParaRPr lang="he-IL" dirty="0"/>
          </a:p>
        </p:txBody>
      </p:sp>
      <p:sp>
        <p:nvSpPr>
          <p:cNvPr id="3" name="Content Placeholder 2"/>
          <p:cNvSpPr>
            <a:spLocks noGrp="1"/>
          </p:cNvSpPr>
          <p:nvPr>
            <p:ph idx="1"/>
          </p:nvPr>
        </p:nvSpPr>
        <p:spPr/>
        <p:txBody>
          <a:bodyPr/>
          <a:lstStyle/>
          <a:p>
            <a:endParaRPr lang="he-IL" dirty="0"/>
          </a:p>
        </p:txBody>
      </p:sp>
      <p:pic>
        <p:nvPicPr>
          <p:cNvPr id="4" name="Picture 3"/>
          <p:cNvPicPr>
            <a:picLocks noChangeAspect="1"/>
          </p:cNvPicPr>
          <p:nvPr/>
        </p:nvPicPr>
        <p:blipFill>
          <a:blip r:embed="rId3"/>
          <a:stretch>
            <a:fillRect/>
          </a:stretch>
        </p:blipFill>
        <p:spPr>
          <a:xfrm>
            <a:off x="2684689" y="2624931"/>
            <a:ext cx="5429250" cy="275272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8113939" y="3565965"/>
                <a:ext cx="2974084" cy="575479"/>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𝑂</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𝑂</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𝑋</m:t>
                          </m:r>
                        </m:e>
                      </m:acc>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𝑌</m:t>
                          </m:r>
                        </m:e>
                      </m:acc>
                    </m:oMath>
                  </m:oMathPara>
                </a14:m>
                <a:endParaRPr lang="he-IL"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113939" y="3565965"/>
                <a:ext cx="2974084" cy="575479"/>
              </a:xfrm>
              <a:prstGeom prst="rect">
                <a:avLst/>
              </a:prstGeom>
              <a:blipFill>
                <a:blip r:embed="rId4"/>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1472939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endParaRPr lang="he-IL" dirty="0"/>
          </a:p>
        </p:txBody>
      </p:sp>
      <p:sp>
        <p:nvSpPr>
          <p:cNvPr id="3" name="Content Placeholder 2"/>
          <p:cNvSpPr>
            <a:spLocks noGrp="1"/>
          </p:cNvSpPr>
          <p:nvPr>
            <p:ph idx="1"/>
          </p:nvPr>
        </p:nvSpPr>
        <p:spPr/>
        <p:txBody>
          <a:bodyPr/>
          <a:lstStyle/>
          <a:p>
            <a:r>
              <a:rPr lang="en-US" b="1" dirty="0">
                <a:effectLst>
                  <a:outerShdw blurRad="38100" dist="38100" dir="2700000" algn="tl">
                    <a:srgbClr val="000000">
                      <a:alpha val="43137"/>
                    </a:srgbClr>
                  </a:outerShdw>
                </a:effectLst>
              </a:rPr>
              <a:t>LBS </a:t>
            </a:r>
            <a:r>
              <a:rPr lang="en-US" dirty="0"/>
              <a:t>– </a:t>
            </a:r>
            <a:r>
              <a:rPr lang="en-US" b="1" dirty="0">
                <a:effectLst>
                  <a:outerShdw blurRad="38100" dist="38100" dir="2700000" algn="tl">
                    <a:srgbClr val="000000">
                      <a:alpha val="43137"/>
                    </a:srgbClr>
                  </a:outerShdw>
                </a:effectLst>
              </a:rPr>
              <a:t>L</a:t>
            </a:r>
            <a:r>
              <a:rPr lang="en-US" dirty="0"/>
              <a:t>earning </a:t>
            </a:r>
            <a:r>
              <a:rPr lang="en-US" b="1" dirty="0">
                <a:effectLst>
                  <a:outerShdw blurRad="38100" dist="38100" dir="2700000" algn="tl">
                    <a:srgbClr val="000000">
                      <a:alpha val="43137"/>
                    </a:srgbClr>
                  </a:outerShdw>
                </a:effectLst>
              </a:rPr>
              <a:t>B</a:t>
            </a:r>
            <a:r>
              <a:rPr lang="en-US" dirty="0"/>
              <a:t>ased </a:t>
            </a:r>
            <a:r>
              <a:rPr lang="en-US" b="1" dirty="0">
                <a:effectLst>
                  <a:outerShdw blurRad="38100" dist="38100" dir="2700000" algn="tl">
                    <a:srgbClr val="000000">
                      <a:alpha val="43137"/>
                    </a:srgbClr>
                  </a:outerShdw>
                </a:effectLst>
              </a:rPr>
              <a:t>S</a:t>
            </a:r>
            <a:r>
              <a:rPr lang="en-US" dirty="0"/>
              <a:t>cheduling</a:t>
            </a:r>
          </a:p>
          <a:p>
            <a:endParaRPr lang="en-US" dirty="0"/>
          </a:p>
          <a:p>
            <a:pPr marL="514350" indent="-514350">
              <a:buFont typeface="+mj-lt"/>
              <a:buAutoNum type="arabicPeriod"/>
            </a:pPr>
            <a:r>
              <a:rPr lang="en-US" dirty="0"/>
              <a:t>Create a set of patient-caregiver offline optimization problems based on past patient flow data or patient flow distribution</a:t>
            </a:r>
          </a:p>
          <a:p>
            <a:pPr marL="514350" indent="-514350">
              <a:buFont typeface="+mj-lt"/>
              <a:buAutoNum type="arabicPeriod"/>
            </a:pPr>
            <a:r>
              <a:rPr lang="en-US" dirty="0"/>
              <a:t>Solve the offline optimization problem</a:t>
            </a:r>
          </a:p>
          <a:p>
            <a:pPr marL="514350" indent="-514350">
              <a:buFont typeface="+mj-lt"/>
              <a:buAutoNum type="arabicPeriod"/>
            </a:pPr>
            <a:r>
              <a:rPr lang="en-US" dirty="0"/>
              <a:t>Translate each assignment in each schedule into training instances</a:t>
            </a:r>
          </a:p>
          <a:p>
            <a:pPr marL="514350" indent="-514350">
              <a:buFont typeface="+mj-lt"/>
              <a:buAutoNum type="arabicPeriod"/>
            </a:pPr>
            <a:r>
              <a:rPr lang="en-US" dirty="0"/>
              <a:t>Train ranking model</a:t>
            </a:r>
          </a:p>
          <a:p>
            <a:pPr marL="514350" indent="-514350">
              <a:buFont typeface="+mj-lt"/>
              <a:buAutoNum type="arabicPeriod"/>
            </a:pPr>
            <a:r>
              <a:rPr lang="en-US" dirty="0">
                <a:solidFill>
                  <a:srgbClr val="C00000"/>
                </a:solidFill>
              </a:rPr>
              <a:t>Use the resulting scheduling policy</a:t>
            </a:r>
          </a:p>
          <a:p>
            <a:endParaRPr lang="he-IL" dirty="0"/>
          </a:p>
        </p:txBody>
      </p:sp>
    </p:spTree>
    <p:extLst>
      <p:ext uri="{BB962C8B-B14F-4D97-AF65-F5344CB8AC3E}">
        <p14:creationId xmlns:p14="http://schemas.microsoft.com/office/powerpoint/2010/main" val="2567431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Algorithm</a:t>
            </a:r>
            <a:endParaRPr lang="he-IL" dirty="0"/>
          </a:p>
        </p:txBody>
      </p:sp>
      <p:sp>
        <p:nvSpPr>
          <p:cNvPr id="3" name="Content Placeholder 2"/>
          <p:cNvSpPr>
            <a:spLocks noGrp="1"/>
          </p:cNvSpPr>
          <p:nvPr>
            <p:ph idx="1"/>
          </p:nvPr>
        </p:nvSpPr>
        <p:spPr/>
        <p:txBody>
          <a:bodyPr/>
          <a:lstStyle/>
          <a:p>
            <a:endParaRPr lang="he-IL" dirty="0"/>
          </a:p>
        </p:txBody>
      </p:sp>
      <p:sp>
        <p:nvSpPr>
          <p:cNvPr id="5" name="Hexagon 4"/>
          <p:cNvSpPr/>
          <p:nvPr/>
        </p:nvSpPr>
        <p:spPr>
          <a:xfrm>
            <a:off x="1175657" y="2843215"/>
            <a:ext cx="2046514" cy="812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Patient Arrival</a:t>
            </a:r>
            <a:endParaRPr lang="he-IL" sz="2400" dirty="0"/>
          </a:p>
        </p:txBody>
      </p:sp>
      <p:sp>
        <p:nvSpPr>
          <p:cNvPr id="7" name="Hexagon 6"/>
          <p:cNvSpPr/>
          <p:nvPr/>
        </p:nvSpPr>
        <p:spPr>
          <a:xfrm>
            <a:off x="1175657" y="4051076"/>
            <a:ext cx="2046514" cy="812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Caregiver EOT</a:t>
            </a:r>
            <a:endParaRPr lang="he-IL" sz="2400" dirty="0"/>
          </a:p>
        </p:txBody>
      </p:sp>
      <p:grpSp>
        <p:nvGrpSpPr>
          <p:cNvPr id="10" name="Group 9"/>
          <p:cNvGrpSpPr/>
          <p:nvPr/>
        </p:nvGrpSpPr>
        <p:grpSpPr>
          <a:xfrm>
            <a:off x="4042888" y="1869168"/>
            <a:ext cx="3062514" cy="3931557"/>
            <a:chOff x="8781143" y="2380343"/>
            <a:chExt cx="3062514" cy="3931557"/>
          </a:xfrm>
        </p:grpSpPr>
        <p:sp>
          <p:nvSpPr>
            <p:cNvPr id="9" name="Flowchart: Process 8"/>
            <p:cNvSpPr/>
            <p:nvPr/>
          </p:nvSpPr>
          <p:spPr>
            <a:xfrm>
              <a:off x="8781143" y="2380343"/>
              <a:ext cx="3062514" cy="393155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endParaRPr lang="en-US" sz="2400" dirty="0"/>
            </a:p>
            <a:p>
              <a:pPr algn="ctr"/>
              <a:r>
                <a:rPr lang="en-US" sz="2400" dirty="0"/>
                <a:t>Rank all possible scheduling pairs</a:t>
              </a:r>
              <a:endParaRPr lang="he-IL" sz="2400" dirty="0"/>
            </a:p>
          </p:txBody>
        </p:sp>
        <p:pic>
          <p:nvPicPr>
            <p:cNvPr id="4" name="Picture 2" descr="×ª×××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869" y="3867734"/>
              <a:ext cx="2139931" cy="213993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ight Arrow 10"/>
          <p:cNvSpPr/>
          <p:nvPr/>
        </p:nvSpPr>
        <p:spPr>
          <a:xfrm>
            <a:off x="7082444" y="3439886"/>
            <a:ext cx="1496291" cy="561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Flowchart: Process 11"/>
          <p:cNvSpPr/>
          <p:nvPr/>
        </p:nvSpPr>
        <p:spPr>
          <a:xfrm>
            <a:off x="8578736" y="2843215"/>
            <a:ext cx="1579418" cy="20206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Majority Rule</a:t>
            </a:r>
            <a:endParaRPr lang="he-IL" sz="2400" dirty="0"/>
          </a:p>
        </p:txBody>
      </p:sp>
    </p:spTree>
    <p:extLst>
      <p:ext uri="{BB962C8B-B14F-4D97-AF65-F5344CB8AC3E}">
        <p14:creationId xmlns:p14="http://schemas.microsoft.com/office/powerpoint/2010/main" val="371087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endParaRPr lang="he-IL" dirty="0"/>
          </a:p>
        </p:txBody>
      </p:sp>
      <p:sp>
        <p:nvSpPr>
          <p:cNvPr id="8" name="Content Placeholder 7"/>
          <p:cNvSpPr>
            <a:spLocks noGrp="1"/>
          </p:cNvSpPr>
          <p:nvPr>
            <p:ph idx="1"/>
          </p:nvPr>
        </p:nvSpPr>
        <p:spPr/>
        <p:txBody>
          <a:bodyPr/>
          <a:lstStyle/>
          <a:p>
            <a:r>
              <a:rPr lang="en-US" dirty="0"/>
              <a:t>Simulated data of night shift under normal and heavy (x2) load</a:t>
            </a:r>
          </a:p>
          <a:p>
            <a:r>
              <a:rPr lang="en-US" dirty="0"/>
              <a:t>Compared with actual ED heuristics (FCFSwU)</a:t>
            </a:r>
            <a:endParaRPr lang="he-IL" dirty="0"/>
          </a:p>
        </p:txBody>
      </p:sp>
      <p:pic>
        <p:nvPicPr>
          <p:cNvPr id="3" name="Picture 2"/>
          <p:cNvPicPr>
            <a:picLocks noChangeAspect="1"/>
          </p:cNvPicPr>
          <p:nvPr/>
        </p:nvPicPr>
        <p:blipFill>
          <a:blip r:embed="rId3"/>
          <a:stretch>
            <a:fillRect/>
          </a:stretch>
        </p:blipFill>
        <p:spPr>
          <a:xfrm>
            <a:off x="1820993" y="2975956"/>
            <a:ext cx="7672141" cy="3024719"/>
          </a:xfrm>
          <a:prstGeom prst="rect">
            <a:avLst/>
          </a:prstGeom>
        </p:spPr>
      </p:pic>
    </p:spTree>
    <p:extLst>
      <p:ext uri="{BB962C8B-B14F-4D97-AF65-F5344CB8AC3E}">
        <p14:creationId xmlns:p14="http://schemas.microsoft.com/office/powerpoint/2010/main" val="17430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Department</a:t>
            </a:r>
            <a:endParaRPr lang="he-IL" dirty="0"/>
          </a:p>
        </p:txBody>
      </p:sp>
      <p:sp>
        <p:nvSpPr>
          <p:cNvPr id="3" name="Content Placeholder 2"/>
          <p:cNvSpPr>
            <a:spLocks noGrp="1"/>
          </p:cNvSpPr>
          <p:nvPr>
            <p:ph idx="1"/>
          </p:nvPr>
        </p:nvSpPr>
        <p:spPr/>
        <p:txBody>
          <a:bodyPr/>
          <a:lstStyle/>
          <a:p>
            <a:endParaRPr lang="he-IL" dirty="0"/>
          </a:p>
        </p:txBody>
      </p:sp>
      <p:pic>
        <p:nvPicPr>
          <p:cNvPr id="4102" name="Picture 6" descr="×ª××¦××ª ×ª××× × ×¢×××¨ âªmedical care clipart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265" y="1738312"/>
            <a:ext cx="6191250" cy="443865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246169" y="1669507"/>
            <a:ext cx="6772896" cy="4719432"/>
            <a:chOff x="3956640" y="1658751"/>
            <a:chExt cx="6772896" cy="4719432"/>
          </a:xfrm>
        </p:grpSpPr>
        <p:sp>
          <p:nvSpPr>
            <p:cNvPr id="9" name="Rectangle 8"/>
            <p:cNvSpPr/>
            <p:nvPr/>
          </p:nvSpPr>
          <p:spPr>
            <a:xfrm>
              <a:off x="4122517" y="1690688"/>
              <a:ext cx="6325497" cy="4563316"/>
            </a:xfrm>
            <a:prstGeom prst="rect">
              <a:avLst/>
            </a:prstGeom>
            <a:blipFill dpi="0" rotWithShape="1">
              <a:blip r:embed="rId4">
                <a:alphaModFix amt="80000"/>
              </a:blip>
              <a:srcRect/>
              <a:stretch>
                <a:fillRect l="-1957" t="-1116" r="-2493" b="-3341"/>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Rectangle 9"/>
            <p:cNvSpPr/>
            <p:nvPr/>
          </p:nvSpPr>
          <p:spPr>
            <a:xfrm>
              <a:off x="10408744" y="1748584"/>
              <a:ext cx="320792" cy="4505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Rectangle 18"/>
            <p:cNvSpPr/>
            <p:nvPr/>
          </p:nvSpPr>
          <p:spPr>
            <a:xfrm>
              <a:off x="3956640" y="1658751"/>
              <a:ext cx="324134" cy="439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Rectangle 19"/>
            <p:cNvSpPr/>
            <p:nvPr/>
          </p:nvSpPr>
          <p:spPr>
            <a:xfrm>
              <a:off x="4079485" y="6056555"/>
              <a:ext cx="6441141" cy="32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20"/>
            <p:cNvSpPr/>
            <p:nvPr/>
          </p:nvSpPr>
          <p:spPr>
            <a:xfrm>
              <a:off x="4079485" y="1693545"/>
              <a:ext cx="6534406" cy="96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257349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he-IL" dirty="0"/>
          </a:p>
        </p:txBody>
      </p:sp>
      <p:sp>
        <p:nvSpPr>
          <p:cNvPr id="3" name="Content Placeholder 2"/>
          <p:cNvSpPr>
            <a:spLocks noGrp="1"/>
          </p:cNvSpPr>
          <p:nvPr>
            <p:ph idx="1"/>
          </p:nvPr>
        </p:nvSpPr>
        <p:spPr/>
        <p:txBody>
          <a:bodyPr/>
          <a:lstStyle/>
          <a:p>
            <a:r>
              <a:rPr lang="en-US" dirty="0"/>
              <a:t>Our LBS method outperformed existing ED best practices</a:t>
            </a:r>
          </a:p>
          <a:p>
            <a:endParaRPr lang="en-US" dirty="0"/>
          </a:p>
          <a:p>
            <a:r>
              <a:rPr lang="en-US" dirty="0"/>
              <a:t>Ed have the flexibility to select patient/caregiver distribution, and objectives and retrain the ranking function</a:t>
            </a:r>
          </a:p>
          <a:p>
            <a:endParaRPr lang="en-US" dirty="0"/>
          </a:p>
          <a:p>
            <a:r>
              <a:rPr lang="en-US" dirty="0"/>
              <a:t>In future work we plan</a:t>
            </a:r>
          </a:p>
          <a:p>
            <a:pPr lvl="1"/>
            <a:r>
              <a:rPr lang="en-US" dirty="0"/>
              <a:t>Integrate our method in a hospital</a:t>
            </a:r>
          </a:p>
          <a:p>
            <a:pPr lvl="1"/>
            <a:r>
              <a:rPr lang="en-US" dirty="0"/>
              <a:t>Apply complex objectives</a:t>
            </a:r>
          </a:p>
          <a:p>
            <a:pPr lvl="1"/>
            <a:r>
              <a:rPr lang="en-US" dirty="0"/>
              <a:t>Test the applicability of scheduling scans to radiologists</a:t>
            </a:r>
            <a:endParaRPr lang="he-IL" dirty="0"/>
          </a:p>
        </p:txBody>
      </p:sp>
    </p:spTree>
    <p:extLst>
      <p:ext uri="{BB962C8B-B14F-4D97-AF65-F5344CB8AC3E}">
        <p14:creationId xmlns:p14="http://schemas.microsoft.com/office/powerpoint/2010/main" val="220603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endParaRPr lang="he-IL" dirty="0"/>
          </a:p>
        </p:txBody>
      </p:sp>
      <p:sp>
        <p:nvSpPr>
          <p:cNvPr id="3" name="Content Placeholder 2"/>
          <p:cNvSpPr>
            <a:spLocks noGrp="1"/>
          </p:cNvSpPr>
          <p:nvPr>
            <p:ph idx="1"/>
          </p:nvPr>
        </p:nvSpPr>
        <p:spPr/>
        <p:txBody>
          <a:bodyPr/>
          <a:lstStyle/>
          <a:p>
            <a:endParaRPr lang="he-IL" dirty="0"/>
          </a:p>
        </p:txBody>
      </p:sp>
      <p:pic>
        <p:nvPicPr>
          <p:cNvPr id="4" name="Picture 3"/>
          <p:cNvPicPr>
            <a:picLocks noChangeAspect="1"/>
          </p:cNvPicPr>
          <p:nvPr/>
        </p:nvPicPr>
        <p:blipFill rotWithShape="1">
          <a:blip r:embed="rId2"/>
          <a:srcRect l="16932" r="16932"/>
          <a:stretch/>
        </p:blipFill>
        <p:spPr>
          <a:xfrm>
            <a:off x="2630644" y="3679397"/>
            <a:ext cx="1297486" cy="172998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333" t="8889" r="8333" b="27778"/>
          <a:stretch/>
        </p:blipFill>
        <p:spPr>
          <a:xfrm>
            <a:off x="4932477" y="3707054"/>
            <a:ext cx="1493267" cy="1702324"/>
          </a:xfrm>
          <a:prstGeom prst="rect">
            <a:avLst/>
          </a:prstGeom>
        </p:spPr>
      </p:pic>
      <p:pic>
        <p:nvPicPr>
          <p:cNvPr id="6" name="Picture 2" descr="C:\Users\user\Desktop\Pictures\sar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064" y="3715515"/>
            <a:ext cx="1480911" cy="16938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42495" y="5437148"/>
            <a:ext cx="6615973" cy="646331"/>
          </a:xfrm>
          <a:prstGeom prst="rect">
            <a:avLst/>
          </a:prstGeom>
          <a:noFill/>
        </p:spPr>
        <p:txBody>
          <a:bodyPr wrap="square" rtlCol="1">
            <a:spAutoFit/>
          </a:bodyPr>
          <a:lstStyle/>
          <a:p>
            <a:r>
              <a:rPr lang="en-US" dirty="0"/>
              <a:t>Hanan Rosemarin                  Ariel Rosenfeld                   Sarit Kraus</a:t>
            </a:r>
          </a:p>
          <a:p>
            <a:r>
              <a:rPr lang="en-US" dirty="0">
                <a:solidFill>
                  <a:srgbClr val="C00000"/>
                </a:solidFill>
              </a:rPr>
              <a:t>h.rosemarin@gmail.com</a:t>
            </a:r>
            <a:endParaRPr lang="he-IL" dirty="0">
              <a:solidFill>
                <a:srgbClr val="C00000"/>
              </a:solidFill>
            </a:endParaRPr>
          </a:p>
        </p:txBody>
      </p:sp>
      <p:pic>
        <p:nvPicPr>
          <p:cNvPr id="8" name="Picture 7"/>
          <p:cNvPicPr>
            <a:picLocks noChangeAspect="1"/>
          </p:cNvPicPr>
          <p:nvPr/>
        </p:nvPicPr>
        <p:blipFill>
          <a:blip r:embed="rId5"/>
          <a:stretch>
            <a:fillRect/>
          </a:stretch>
        </p:blipFill>
        <p:spPr>
          <a:xfrm>
            <a:off x="2630644" y="3677357"/>
            <a:ext cx="1297486" cy="1732021"/>
          </a:xfrm>
          <a:prstGeom prst="rect">
            <a:avLst/>
          </a:prstGeom>
        </p:spPr>
      </p:pic>
    </p:spTree>
    <p:extLst>
      <p:ext uri="{BB962C8B-B14F-4D97-AF65-F5344CB8AC3E}">
        <p14:creationId xmlns:p14="http://schemas.microsoft.com/office/powerpoint/2010/main" val="3340383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Vector</a:t>
            </a:r>
            <a:endParaRPr lang="he-IL" dirty="0"/>
          </a:p>
        </p:txBody>
      </p:sp>
      <p:sp>
        <p:nvSpPr>
          <p:cNvPr id="3" name="Content Placeholder 2"/>
          <p:cNvSpPr>
            <a:spLocks noGrp="1"/>
          </p:cNvSpPr>
          <p:nvPr>
            <p:ph idx="1"/>
          </p:nvPr>
        </p:nvSpPr>
        <p:spPr/>
        <p:txBody>
          <a:bodyPr/>
          <a:lstStyle/>
          <a:p>
            <a:endParaRPr lang="he-IL" dirty="0"/>
          </a:p>
        </p:txBody>
      </p:sp>
      <p:pic>
        <p:nvPicPr>
          <p:cNvPr id="4" name="Picture 3"/>
          <p:cNvPicPr>
            <a:picLocks noChangeAspect="1"/>
          </p:cNvPicPr>
          <p:nvPr/>
        </p:nvPicPr>
        <p:blipFill>
          <a:blip r:embed="rId2"/>
          <a:stretch>
            <a:fillRect/>
          </a:stretch>
        </p:blipFill>
        <p:spPr>
          <a:xfrm>
            <a:off x="1281162" y="1690688"/>
            <a:ext cx="9619067" cy="4616121"/>
          </a:xfrm>
          <a:prstGeom prst="rect">
            <a:avLst/>
          </a:prstGeom>
        </p:spPr>
      </p:pic>
    </p:spTree>
    <p:extLst>
      <p:ext uri="{BB962C8B-B14F-4D97-AF65-F5344CB8AC3E}">
        <p14:creationId xmlns:p14="http://schemas.microsoft.com/office/powerpoint/2010/main" val="7728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pic>
        <p:nvPicPr>
          <p:cNvPr id="18" name="Content Placeholder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691" y="2718510"/>
            <a:ext cx="5564370" cy="4351338"/>
          </a:xfrm>
        </p:spPr>
      </p:pic>
    </p:spTree>
    <p:extLst>
      <p:ext uri="{BB962C8B-B14F-4D97-AF65-F5344CB8AC3E}">
        <p14:creationId xmlns:p14="http://schemas.microsoft.com/office/powerpoint/2010/main" val="80746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Department</a:t>
            </a:r>
            <a:endParaRPr lang="he-IL"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5667859"/>
              </p:ext>
            </p:extLst>
          </p:nvPr>
        </p:nvGraphicFramePr>
        <p:xfrm>
          <a:off x="359485" y="1570619"/>
          <a:ext cx="11295530" cy="2465290"/>
        </p:xfrm>
        <a:graphic>
          <a:graphicData uri="http://schemas.openxmlformats.org/drawingml/2006/table">
            <a:tbl>
              <a:tblPr rtl="1" firstRow="1" bandRow="1">
                <a:tableStyleId>{5C22544A-7EE6-4342-B048-85BDC9FD1C3A}</a:tableStyleId>
              </a:tblPr>
              <a:tblGrid>
                <a:gridCol w="2259106">
                  <a:extLst>
                    <a:ext uri="{9D8B030D-6E8A-4147-A177-3AD203B41FA5}">
                      <a16:colId xmlns:a16="http://schemas.microsoft.com/office/drawing/2014/main" val="3238073411"/>
                    </a:ext>
                  </a:extLst>
                </a:gridCol>
                <a:gridCol w="2259106">
                  <a:extLst>
                    <a:ext uri="{9D8B030D-6E8A-4147-A177-3AD203B41FA5}">
                      <a16:colId xmlns:a16="http://schemas.microsoft.com/office/drawing/2014/main" val="2555942374"/>
                    </a:ext>
                  </a:extLst>
                </a:gridCol>
                <a:gridCol w="2259106">
                  <a:extLst>
                    <a:ext uri="{9D8B030D-6E8A-4147-A177-3AD203B41FA5}">
                      <a16:colId xmlns:a16="http://schemas.microsoft.com/office/drawing/2014/main" val="1146922391"/>
                    </a:ext>
                  </a:extLst>
                </a:gridCol>
                <a:gridCol w="2259106">
                  <a:extLst>
                    <a:ext uri="{9D8B030D-6E8A-4147-A177-3AD203B41FA5}">
                      <a16:colId xmlns:a16="http://schemas.microsoft.com/office/drawing/2014/main" val="3389025003"/>
                    </a:ext>
                  </a:extLst>
                </a:gridCol>
                <a:gridCol w="2259106">
                  <a:extLst>
                    <a:ext uri="{9D8B030D-6E8A-4147-A177-3AD203B41FA5}">
                      <a16:colId xmlns:a16="http://schemas.microsoft.com/office/drawing/2014/main" val="1559136214"/>
                    </a:ext>
                  </a:extLst>
                </a:gridCol>
              </a:tblGrid>
              <a:tr h="493058">
                <a:tc gridSpan="5">
                  <a:txBody>
                    <a:bodyPr/>
                    <a:lstStyle/>
                    <a:p>
                      <a:pPr algn="ctr" rtl="0"/>
                      <a:r>
                        <a:rPr lang="en-US" dirty="0"/>
                        <a:t>Emergency</a:t>
                      </a:r>
                      <a:r>
                        <a:rPr lang="en-US" baseline="0" dirty="0"/>
                        <a:t> Department – Key Performance Indicators</a:t>
                      </a:r>
                      <a:endParaRPr lang="he-IL" dirty="0"/>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dirty="0"/>
                    </a:p>
                  </a:txBody>
                  <a:tcPr/>
                </a:tc>
                <a:extLst>
                  <a:ext uri="{0D108BD9-81ED-4DB2-BD59-A6C34878D82A}">
                    <a16:rowId xmlns:a16="http://schemas.microsoft.com/office/drawing/2014/main" val="377162816"/>
                  </a:ext>
                </a:extLst>
              </a:tr>
              <a:tr h="493058">
                <a:tc>
                  <a:txBody>
                    <a:bodyPr/>
                    <a:lstStyle/>
                    <a:p>
                      <a:pPr algn="l" rtl="0"/>
                      <a:r>
                        <a:rPr lang="en-US" dirty="0"/>
                        <a:t>occupancy/crowding</a:t>
                      </a:r>
                      <a:endParaRPr lang="he-IL" dirty="0"/>
                    </a:p>
                  </a:txBody>
                  <a:tcPr/>
                </a:tc>
                <a:tc>
                  <a:txBody>
                    <a:bodyPr/>
                    <a:lstStyle/>
                    <a:p>
                      <a:pPr algn="l" rtl="0"/>
                      <a:r>
                        <a:rPr lang="en-US" dirty="0"/>
                        <a:t>Mortality</a:t>
                      </a:r>
                      <a:endParaRPr lang="he-IL" dirty="0"/>
                    </a:p>
                  </a:txBody>
                  <a:tcPr/>
                </a:tc>
                <a:tc>
                  <a:txBody>
                    <a:bodyPr/>
                    <a:lstStyle/>
                    <a:p>
                      <a:pPr algn="l" rtl="0"/>
                      <a:r>
                        <a:rPr lang="en-US" dirty="0"/>
                        <a:t>Wait time</a:t>
                      </a:r>
                      <a:endParaRPr lang="he-IL" dirty="0"/>
                    </a:p>
                  </a:txBody>
                  <a:tcPr/>
                </a:tc>
                <a:tc>
                  <a:txBody>
                    <a:bodyPr/>
                    <a:lstStyle/>
                    <a:p>
                      <a:pPr algn="l" rtl="0"/>
                      <a:r>
                        <a:rPr lang="en-US" dirty="0"/>
                        <a:t>Correct diagnosis</a:t>
                      </a:r>
                    </a:p>
                  </a:txBody>
                  <a:tcPr/>
                </a:tc>
                <a:tc>
                  <a:txBody>
                    <a:bodyPr/>
                    <a:lstStyle/>
                    <a:p>
                      <a:pPr algn="l" rtl="0"/>
                      <a:r>
                        <a:rPr lang="en-US" dirty="0"/>
                        <a:t>Length-Of-Stay</a:t>
                      </a:r>
                      <a:endParaRPr lang="he-IL" dirty="0"/>
                    </a:p>
                  </a:txBody>
                  <a:tcPr/>
                </a:tc>
                <a:extLst>
                  <a:ext uri="{0D108BD9-81ED-4DB2-BD59-A6C34878D82A}">
                    <a16:rowId xmlns:a16="http://schemas.microsoft.com/office/drawing/2014/main" val="1890869984"/>
                  </a:ext>
                </a:extLst>
              </a:tr>
              <a:tr h="493058">
                <a:tc>
                  <a:txBody>
                    <a:bodyPr/>
                    <a:lstStyle/>
                    <a:p>
                      <a:pPr algn="l" rtl="0"/>
                      <a:r>
                        <a:rPr lang="en-US" dirty="0"/>
                        <a:t>Effectiveness</a:t>
                      </a:r>
                      <a:endParaRPr lang="he-IL" dirty="0"/>
                    </a:p>
                  </a:txBody>
                  <a:tcPr/>
                </a:tc>
                <a:tc>
                  <a:txBody>
                    <a:bodyPr/>
                    <a:lstStyle/>
                    <a:p>
                      <a:pPr algn="l" rtl="0"/>
                      <a:r>
                        <a:rPr lang="en-US" dirty="0"/>
                        <a:t>readmission from ED</a:t>
                      </a:r>
                      <a:endParaRPr lang="he-IL" dirty="0"/>
                    </a:p>
                  </a:txBody>
                  <a:tcPr/>
                </a:tc>
                <a:tc>
                  <a:txBody>
                    <a:bodyPr/>
                    <a:lstStyle/>
                    <a:p>
                      <a:pPr algn="l" rtl="0"/>
                      <a:r>
                        <a:rPr lang="en-US" dirty="0"/>
                        <a:t>Rate of discharge</a:t>
                      </a:r>
                      <a:endParaRPr lang="he-IL" dirty="0"/>
                    </a:p>
                  </a:txBody>
                  <a:tcPr/>
                </a:tc>
                <a:tc>
                  <a:txBody>
                    <a:bodyPr/>
                    <a:lstStyle/>
                    <a:p>
                      <a:pPr algn="l" rtl="0"/>
                      <a:r>
                        <a:rPr lang="en-US" dirty="0"/>
                        <a:t>Standard of care</a:t>
                      </a:r>
                      <a:endParaRPr lang="he-IL" dirty="0"/>
                    </a:p>
                  </a:txBody>
                  <a:tcPr/>
                </a:tc>
                <a:tc>
                  <a:txBody>
                    <a:bodyPr/>
                    <a:lstStyle/>
                    <a:p>
                      <a:pPr algn="l" rtl="0"/>
                      <a:r>
                        <a:rPr lang="en-US" dirty="0"/>
                        <a:t>ED returns</a:t>
                      </a:r>
                      <a:endParaRPr lang="he-IL" dirty="0"/>
                    </a:p>
                  </a:txBody>
                  <a:tcPr/>
                </a:tc>
                <a:extLst>
                  <a:ext uri="{0D108BD9-81ED-4DB2-BD59-A6C34878D82A}">
                    <a16:rowId xmlns:a16="http://schemas.microsoft.com/office/drawing/2014/main" val="1706515259"/>
                  </a:ext>
                </a:extLst>
              </a:tr>
              <a:tr h="493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Left w/o</a:t>
                      </a:r>
                      <a:r>
                        <a:rPr lang="en-US" baseline="0" dirty="0"/>
                        <a:t> being seen</a:t>
                      </a:r>
                      <a:endParaRPr lang="he-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Staff safety</a:t>
                      </a:r>
                      <a:endParaRPr lang="he-IL" dirty="0"/>
                    </a:p>
                  </a:txBody>
                  <a:tcPr/>
                </a:tc>
                <a:tc>
                  <a:txBody>
                    <a:bodyPr/>
                    <a:lstStyle/>
                    <a:p>
                      <a:pPr algn="l" rtl="0"/>
                      <a:r>
                        <a:rPr lang="en-US" dirty="0"/>
                        <a:t>Time of treatment</a:t>
                      </a:r>
                      <a:endParaRPr lang="he-IL" dirty="0"/>
                    </a:p>
                  </a:txBody>
                  <a:tcPr/>
                </a:tc>
                <a:tc>
                  <a:txBody>
                    <a:bodyPr/>
                    <a:lstStyle/>
                    <a:p>
                      <a:pPr algn="l" rtl="0"/>
                      <a:r>
                        <a:rPr lang="en-US" dirty="0"/>
                        <a:t>Patient satisfaction</a:t>
                      </a:r>
                      <a:endParaRPr lang="he-IL" dirty="0"/>
                    </a:p>
                  </a:txBody>
                  <a:tcPr/>
                </a:tc>
                <a:tc>
                  <a:txBody>
                    <a:bodyPr/>
                    <a:lstStyle/>
                    <a:p>
                      <a:pPr algn="l" rtl="0"/>
                      <a:r>
                        <a:rPr lang="en-US" dirty="0"/>
                        <a:t>Rate of complaints</a:t>
                      </a:r>
                      <a:endParaRPr lang="he-IL" dirty="0"/>
                    </a:p>
                  </a:txBody>
                  <a:tcPr/>
                </a:tc>
                <a:extLst>
                  <a:ext uri="{0D108BD9-81ED-4DB2-BD59-A6C34878D82A}">
                    <a16:rowId xmlns:a16="http://schemas.microsoft.com/office/drawing/2014/main" val="950252546"/>
                  </a:ext>
                </a:extLst>
              </a:tr>
              <a:tr h="493058">
                <a:tc gridSpan="5">
                  <a:txBody>
                    <a:bodyPr/>
                    <a:lstStyle/>
                    <a:p>
                      <a:pPr algn="ctr" rtl="0"/>
                      <a:r>
                        <a:rPr lang="en-US" dirty="0"/>
                        <a:t>……..</a:t>
                      </a:r>
                      <a:endParaRPr lang="he-IL" dirty="0"/>
                    </a:p>
                  </a:txBody>
                  <a:tcPr/>
                </a:tc>
                <a:tc hMerge="1">
                  <a:txBody>
                    <a:bodyPr/>
                    <a:lstStyle/>
                    <a:p>
                      <a:pPr algn="l" rtl="0"/>
                      <a:endParaRPr lang="he-IL"/>
                    </a:p>
                  </a:txBody>
                  <a:tcPr/>
                </a:tc>
                <a:tc hMerge="1">
                  <a:txBody>
                    <a:bodyPr/>
                    <a:lstStyle/>
                    <a:p>
                      <a:pPr algn="l" rtl="0"/>
                      <a:endParaRPr lang="he-IL"/>
                    </a:p>
                  </a:txBody>
                  <a:tcPr/>
                </a:tc>
                <a:tc hMerge="1">
                  <a:txBody>
                    <a:bodyPr/>
                    <a:lstStyle/>
                    <a:p>
                      <a:pPr algn="l" rtl="0"/>
                      <a:endParaRPr lang="he-IL"/>
                    </a:p>
                  </a:txBody>
                  <a:tcPr/>
                </a:tc>
                <a:tc hMerge="1">
                  <a:txBody>
                    <a:bodyPr/>
                    <a:lstStyle/>
                    <a:p>
                      <a:pPr algn="l" rtl="0"/>
                      <a:endParaRPr lang="he-IL" dirty="0"/>
                    </a:p>
                  </a:txBody>
                  <a:tcPr/>
                </a:tc>
                <a:extLst>
                  <a:ext uri="{0D108BD9-81ED-4DB2-BD59-A6C34878D82A}">
                    <a16:rowId xmlns:a16="http://schemas.microsoft.com/office/drawing/2014/main" val="534664669"/>
                  </a:ext>
                </a:extLst>
              </a:tr>
            </a:tbl>
          </a:graphicData>
        </a:graphic>
      </p:graphicFrame>
      <p:pic>
        <p:nvPicPr>
          <p:cNvPr id="4" name="Picture 4" descr="×ª××× × ×§×©××¨×"/>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698122" y="3689868"/>
            <a:ext cx="7070330" cy="2424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ª××× × ×§×©××¨×"/>
          <p:cNvPicPr>
            <a:picLocks noChangeAspect="1" noChangeArrowheads="1"/>
          </p:cNvPicPr>
          <p:nvPr/>
        </p:nvPicPr>
        <p:blipFill rotWithShape="1">
          <a:blip r:embed="rId4">
            <a:clrChange>
              <a:clrFrom>
                <a:srgbClr val="F1F1F1"/>
              </a:clrFrom>
              <a:clrTo>
                <a:srgbClr val="F1F1F1">
                  <a:alpha val="0"/>
                </a:srgbClr>
              </a:clrTo>
            </a:clrChange>
            <a:extLst>
              <a:ext uri="{28A0092B-C50C-407E-A947-70E740481C1C}">
                <a14:useLocalDpi xmlns:a14="http://schemas.microsoft.com/office/drawing/2010/main" val="0"/>
              </a:ext>
            </a:extLst>
          </a:blip>
          <a:srcRect l="8354" t="15727" r="8707" b="17286"/>
          <a:stretch/>
        </p:blipFill>
        <p:spPr bwMode="auto">
          <a:xfrm>
            <a:off x="6584995" y="3493256"/>
            <a:ext cx="2369976" cy="86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a:t>
            </a:r>
            <a:endParaRPr lang="he-IL" dirty="0"/>
          </a:p>
        </p:txBody>
      </p:sp>
      <p:pic>
        <p:nvPicPr>
          <p:cNvPr id="9" name="Picture 12" descr="×ª××¦××ª ×ª××× × ×¢×××¨ âªtriage clipart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72" y="1690688"/>
            <a:ext cx="3295971" cy="422447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ª××¦××ª ×ª××× × ×¢×××¨ âªinjured person clipart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714" y="3016251"/>
            <a:ext cx="17526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563657" y="490383"/>
            <a:ext cx="1445000" cy="6058632"/>
            <a:chOff x="10068613" y="350534"/>
            <a:chExt cx="1445000" cy="6058632"/>
          </a:xfrm>
        </p:grpSpPr>
        <p:pic>
          <p:nvPicPr>
            <p:cNvPr id="6" name="Picture 5"/>
            <p:cNvPicPr>
              <a:picLocks noChangeAspect="1"/>
            </p:cNvPicPr>
            <p:nvPr/>
          </p:nvPicPr>
          <p:blipFill>
            <a:blip r:embed="rId5"/>
            <a:stretch>
              <a:fillRect/>
            </a:stretch>
          </p:blipFill>
          <p:spPr>
            <a:xfrm>
              <a:off x="10227921" y="350534"/>
              <a:ext cx="1126384" cy="2135292"/>
            </a:xfrm>
            <a:prstGeom prst="rect">
              <a:avLst/>
            </a:prstGeom>
          </p:spPr>
        </p:pic>
        <p:pic>
          <p:nvPicPr>
            <p:cNvPr id="5138" name="Picture 18" descr="×ª××¦××ª ×ª××× × ×¢×××¨ âªphysician clipartâ¬â"/>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8613" y="2398260"/>
              <a:ext cx="1445000" cy="2002183"/>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ª××¦××ª ×ª××× × ×¢×××¨ âªphysician clipartâ¬â"/>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7975" y="4408915"/>
              <a:ext cx="885825" cy="2000251"/>
            </a:xfrm>
            <a:prstGeom prst="rect">
              <a:avLst/>
            </a:prstGeom>
            <a:noFill/>
            <a:extLst>
              <a:ext uri="{909E8E84-426E-40DD-AFC4-6F175D3DCCD1}">
                <a14:hiddenFill xmlns:a14="http://schemas.microsoft.com/office/drawing/2010/main">
                  <a:solidFill>
                    <a:srgbClr val="FFFFFF"/>
                  </a:solidFill>
                </a14:hiddenFill>
              </a:ext>
            </a:extLst>
          </p:spPr>
        </p:pic>
      </p:grpSp>
      <p:pic>
        <p:nvPicPr>
          <p:cNvPr id="5142" name="Picture 22" descr="×ª××¦××ª ×ª××× × ×¢×××¨ âªclipart multiple arrowsâ¬â"/>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8867" y="3016250"/>
            <a:ext cx="3078235" cy="229494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ª××¦××ª ×ª××× × ×¢×××¨ âªemergency severity index (esi)â¬â"/>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4029" y="1778863"/>
            <a:ext cx="809625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ª××¦××ª ×ª××× × ×¢×××¨ âªclipart er waitroomâ¬â"/>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6083" y="272056"/>
            <a:ext cx="1887574" cy="18000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2" descr="×ª××¦××ª ×ª××× × ×¢×××¨ âªclipart multiple arrowsâ¬â"/>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360655" y="3018038"/>
            <a:ext cx="3078235" cy="22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7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additive="base">
                                        <p:cTn id="7" dur="500" fill="hold"/>
                                        <p:tgtEl>
                                          <p:spTgt spid="5134"/>
                                        </p:tgtEl>
                                        <p:attrNameLst>
                                          <p:attrName>ppt_x</p:attrName>
                                        </p:attrNameLst>
                                      </p:cBhvr>
                                      <p:tavLst>
                                        <p:tav tm="0">
                                          <p:val>
                                            <p:strVal val="#ppt_x"/>
                                          </p:val>
                                        </p:tav>
                                        <p:tav tm="100000">
                                          <p:val>
                                            <p:strVal val="#ppt_x"/>
                                          </p:val>
                                        </p:tav>
                                      </p:tavLst>
                                    </p:anim>
                                    <p:anim calcmode="lin" valueType="num">
                                      <p:cBhvr additive="base">
                                        <p:cTn id="8" dur="500" fill="hold"/>
                                        <p:tgtEl>
                                          <p:spTgt spid="51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1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Optimize the assignment of patients to caregivers</a:t>
                </a:r>
              </a:p>
              <a:p>
                <a:r>
                  <a:rPr lang="en-US" dirty="0"/>
                  <a:t>Flexible </a:t>
                </a:r>
                <a:r>
                  <a:rPr lang="en-US" dirty="0">
                    <a:effectLst>
                      <a:outerShdw blurRad="38100" dist="38100" dir="2700000" algn="tl">
                        <a:srgbClr val="000000">
                          <a:alpha val="43137"/>
                        </a:srgbClr>
                      </a:outerShdw>
                    </a:effectLst>
                  </a:rPr>
                  <a:t>objective</a:t>
                </a:r>
                <a:r>
                  <a:rPr lang="en-US" dirty="0"/>
                  <a:t> function provided by ED</a:t>
                </a:r>
              </a:p>
              <a:p>
                <a:r>
                  <a:rPr lang="en-US" dirty="0"/>
                  <a:t>Example used in paper:</a:t>
                </a:r>
                <a:br>
                  <a:rPr lang="en-US" dirty="0"/>
                </a:br>
                <a:r>
                  <a:rPr lang="en-US" dirty="0"/>
                  <a:t>KPI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𝑅𝑖𝑠𝑘</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𝐴𝑑𝑣𝑒𝑟𝑠𝑒</m:t>
                    </m:r>
                    <m:r>
                      <a:rPr lang="en-US" b="0" i="1" smtClean="0">
                        <a:latin typeface="Cambria Math" panose="02040503050406030204" pitchFamily="18" charset="0"/>
                      </a:rPr>
                      <m:t> </m:t>
                    </m:r>
                    <m:r>
                      <a:rPr lang="en-US" b="0" i="1" smtClean="0">
                        <a:latin typeface="Cambria Math" panose="02040503050406030204" pitchFamily="18" charset="0"/>
                      </a:rPr>
                      <m:t>𝐶𝑜𝑛𝑠𝑒𝑞𝑢𝑒𝑛𝑐𝑒</m:t>
                    </m:r>
                    <m:r>
                      <a:rPr lang="en-US" b="0" i="1" smtClean="0">
                        <a:latin typeface="Cambria Math" panose="02040503050406030204" pitchFamily="18" charset="0"/>
                      </a:rPr>
                      <m:t>, </m:t>
                    </m:r>
                    <m:r>
                      <a:rPr lang="en-US" b="0" i="1" smtClean="0">
                        <a:latin typeface="Cambria Math" panose="02040503050406030204" pitchFamily="18" charset="0"/>
                      </a:rPr>
                      <m:t>𝑊𝑎𝑖𝑡</m:t>
                    </m:r>
                    <m:r>
                      <a:rPr lang="en-US" b="0" i="1" smtClean="0">
                        <a:latin typeface="Cambria Math" panose="02040503050406030204" pitchFamily="18" charset="0"/>
                      </a:rPr>
                      <m:t> </m:t>
                    </m:r>
                    <m:r>
                      <a:rPr lang="en-US" b="0" i="1" smtClean="0">
                        <a:latin typeface="Cambria Math" panose="02040503050406030204" pitchFamily="18" charset="0"/>
                      </a:rPr>
                      <m:t>𝑇𝑖𝑚𝑒</m:t>
                    </m:r>
                    <m:r>
                      <a:rPr lang="en-US" b="0" i="1" smtClean="0">
                        <a:latin typeface="Cambria Math" panose="02040503050406030204" pitchFamily="18" charset="0"/>
                      </a:rPr>
                      <m:t>, </m:t>
                    </m:r>
                  </m:oMath>
                </a14:m>
                <a:br>
                  <a:rPr lang="en-US"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𝐿𝑒𝑛𝑔𝑡</m:t>
                    </m:r>
                    <m:r>
                      <a:rPr lang="en-US" b="0" i="1" smtClean="0">
                        <a:latin typeface="Cambria Math" panose="02040503050406030204" pitchFamily="18" charset="0"/>
                      </a:rPr>
                      <m:t>h</m:t>
                    </m:r>
                    <m:r>
                      <a:rPr lang="en-US" b="0" i="1" smtClean="0">
                        <a:latin typeface="Cambria Math" panose="02040503050406030204" pitchFamily="18" charset="0"/>
                      </a:rPr>
                      <m:t> </m:t>
                    </m:r>
                    <m:r>
                      <a:rPr lang="en-US" b="0" i="1" smtClean="0">
                        <a:latin typeface="Cambria Math" panose="02040503050406030204" pitchFamily="18" charset="0"/>
                      </a:rPr>
                      <m:t>𝑂𝑓</m:t>
                    </m:r>
                    <m:r>
                      <a:rPr lang="en-US" b="0" i="1" smtClean="0">
                        <a:latin typeface="Cambria Math" panose="02040503050406030204" pitchFamily="18" charset="0"/>
                      </a:rPr>
                      <m:t> </m:t>
                    </m:r>
                    <m:r>
                      <a:rPr lang="en-US" b="0" i="1" smtClean="0">
                        <a:latin typeface="Cambria Math" panose="02040503050406030204" pitchFamily="18" charset="0"/>
                      </a:rPr>
                      <m:t>𝑆𝑡𝑎𝑦</m:t>
                    </m:r>
                    <m:r>
                      <a:rPr lang="en-US" b="0" i="1" smtClean="0">
                        <a:latin typeface="Cambria Math" panose="02040503050406030204" pitchFamily="18" charset="0"/>
                      </a:rPr>
                      <m:t>, </m:t>
                    </m:r>
                    <m:r>
                      <a:rPr lang="en-US" b="0" i="1" smtClean="0">
                        <a:latin typeface="Cambria Math" panose="02040503050406030204" pitchFamily="18" charset="0"/>
                      </a:rPr>
                      <m:t>𝐶𝑜𝑠𝑡</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𝑃𝑟𝑒𝑒𝑚𝑝𝑡𝑖𝑜𝑛</m:t>
                    </m:r>
                    <m:r>
                      <a:rPr lang="en-US" b="0" i="1" smtClean="0">
                        <a:latin typeface="Cambria Math" panose="02040503050406030204" pitchFamily="18" charset="0"/>
                      </a:rPr>
                      <m:t>, </m:t>
                    </m:r>
                    <m:r>
                      <a:rPr lang="en-US" b="0" i="1" smtClean="0">
                        <a:latin typeface="Cambria Math" panose="02040503050406030204" pitchFamily="18" charset="0"/>
                      </a:rPr>
                      <m:t>𝐶𝑟𝑜𝑤𝑑𝑒𝑑𝑛𝑒𝑠𝑠</m:t>
                    </m:r>
                    <m:r>
                      <a:rPr lang="en-US" b="0" i="1" smtClean="0">
                        <a:latin typeface="Cambria Math" panose="02040503050406030204" pitchFamily="18" charset="0"/>
                      </a:rPr>
                      <m:t>}</m:t>
                    </m:r>
                  </m:oMath>
                </a14:m>
                <a:br>
                  <a:rPr lang="en-US" dirty="0"/>
                </a:br>
                <a:br>
                  <a:rPr lang="en-US" dirty="0"/>
                </a:br>
                <a:endParaRPr lang="en-US" dirty="0"/>
              </a:p>
              <a:p>
                <a:pPr marL="0" indent="0" algn="ctr">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𝐾𝑃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e>
                          </m:nary>
                        </m:e>
                      </m:func>
                    </m:oMath>
                  </m:oMathPara>
                </a14:m>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01" t="-2381"/>
                </a:stretch>
              </a:blipFill>
            </p:spPr>
            <p:txBody>
              <a:bodyPr/>
              <a:lstStyle/>
              <a:p>
                <a:r>
                  <a:rPr lang="en-US">
                    <a:noFill/>
                  </a:rPr>
                  <a:t> </a:t>
                </a:r>
              </a:p>
            </p:txBody>
          </p:sp>
        </mc:Fallback>
      </mc:AlternateContent>
    </p:spTree>
    <p:extLst>
      <p:ext uri="{BB962C8B-B14F-4D97-AF65-F5344CB8AC3E}">
        <p14:creationId xmlns:p14="http://schemas.microsoft.com/office/powerpoint/2010/main" val="359275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endParaRPr lang="he-IL" dirty="0"/>
          </a:p>
        </p:txBody>
      </p:sp>
      <p:sp>
        <p:nvSpPr>
          <p:cNvPr id="3" name="Content Placeholder 2"/>
          <p:cNvSpPr>
            <a:spLocks noGrp="1"/>
          </p:cNvSpPr>
          <p:nvPr>
            <p:ph idx="1"/>
          </p:nvPr>
        </p:nvSpPr>
        <p:spPr/>
        <p:txBody>
          <a:bodyPr/>
          <a:lstStyle/>
          <a:p>
            <a:r>
              <a:rPr lang="en-US" dirty="0"/>
              <a:t>Model the patient </a:t>
            </a:r>
            <a:r>
              <a:rPr lang="en-US" dirty="0">
                <a:sym typeface="Wingdings" panose="05000000000000000000" pitchFamily="2" charset="2"/>
              </a:rPr>
              <a:t> caregiver assignment as a scheduling problem</a:t>
            </a:r>
          </a:p>
          <a:p>
            <a:endParaRPr lang="en-US" dirty="0">
              <a:sym typeface="Wingdings" panose="05000000000000000000" pitchFamily="2" charset="2"/>
            </a:endParaRPr>
          </a:p>
          <a:p>
            <a:r>
              <a:rPr lang="en-US" dirty="0">
                <a:sym typeface="Wingdings" panose="05000000000000000000" pitchFamily="2" charset="2"/>
              </a:rPr>
              <a:t>Simply solve the scheduling problem</a:t>
            </a:r>
            <a:br>
              <a:rPr lang="en-US" dirty="0">
                <a:sym typeface="Wingdings" panose="05000000000000000000" pitchFamily="2" charset="2"/>
              </a:rPr>
            </a:br>
            <a:r>
              <a:rPr lang="en-US" dirty="0">
                <a:sym typeface="Wingdings" panose="05000000000000000000" pitchFamily="2" charset="2"/>
              </a:rPr>
              <a:t>to minimize the objective function</a:t>
            </a:r>
          </a:p>
          <a:p>
            <a:endParaRPr lang="en-US" dirty="0">
              <a:sym typeface="Wingdings" panose="05000000000000000000" pitchFamily="2" charset="2"/>
            </a:endParaRPr>
          </a:p>
          <a:p>
            <a:r>
              <a:rPr lang="en-US" dirty="0">
                <a:sym typeface="Wingdings" panose="05000000000000000000" pitchFamily="2" charset="2"/>
              </a:rPr>
              <a:t>It is NP-Hard….</a:t>
            </a:r>
            <a:endParaRPr lang="he-IL" dirty="0"/>
          </a:p>
        </p:txBody>
      </p:sp>
      <p:pic>
        <p:nvPicPr>
          <p:cNvPr id="7170" name="Picture 2" descr="×ª××¦××ª ×ª××× × ×¢×××¨ âªclipart job shop scheduling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3704" y="89516"/>
            <a:ext cx="2058296" cy="193479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ª××¦××ª ×ª××× × ×¢×××¨ âªproblem solved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194" y="1690688"/>
            <a:ext cx="39624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ª××¦××ª ×ª××× × ×¢×××¨ âªproblemâ¬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6795" y="3349878"/>
            <a:ext cx="3595198" cy="269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78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71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7174"/>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endParaRPr lang="he-IL" dirty="0"/>
          </a:p>
        </p:txBody>
      </p:sp>
      <p:sp>
        <p:nvSpPr>
          <p:cNvPr id="3" name="Content Placeholder 2"/>
          <p:cNvSpPr>
            <a:spLocks noGrp="1"/>
          </p:cNvSpPr>
          <p:nvPr>
            <p:ph idx="1"/>
          </p:nvPr>
        </p:nvSpPr>
        <p:spPr/>
        <p:txBody>
          <a:bodyPr/>
          <a:lstStyle/>
          <a:p>
            <a:r>
              <a:rPr lang="en-US" b="1" dirty="0">
                <a:effectLst>
                  <a:outerShdw blurRad="38100" dist="38100" dir="2700000" algn="tl">
                    <a:srgbClr val="000000">
                      <a:alpha val="43137"/>
                    </a:srgbClr>
                  </a:outerShdw>
                </a:effectLst>
              </a:rPr>
              <a:t>LBS </a:t>
            </a:r>
            <a:r>
              <a:rPr lang="en-US" dirty="0"/>
              <a:t>– </a:t>
            </a:r>
            <a:r>
              <a:rPr lang="en-US" b="1" dirty="0">
                <a:effectLst>
                  <a:outerShdw blurRad="38100" dist="38100" dir="2700000" algn="tl">
                    <a:srgbClr val="000000">
                      <a:alpha val="43137"/>
                    </a:srgbClr>
                  </a:outerShdw>
                </a:effectLst>
              </a:rPr>
              <a:t>L</a:t>
            </a:r>
            <a:r>
              <a:rPr lang="en-US" dirty="0"/>
              <a:t>earning </a:t>
            </a:r>
            <a:r>
              <a:rPr lang="en-US" b="1" dirty="0">
                <a:effectLst>
                  <a:outerShdw blurRad="38100" dist="38100" dir="2700000" algn="tl">
                    <a:srgbClr val="000000">
                      <a:alpha val="43137"/>
                    </a:srgbClr>
                  </a:outerShdw>
                </a:effectLst>
              </a:rPr>
              <a:t>B</a:t>
            </a:r>
            <a:r>
              <a:rPr lang="en-US" dirty="0"/>
              <a:t>ased </a:t>
            </a:r>
            <a:r>
              <a:rPr lang="en-US" b="1" dirty="0">
                <a:effectLst>
                  <a:outerShdw blurRad="38100" dist="38100" dir="2700000" algn="tl">
                    <a:srgbClr val="000000">
                      <a:alpha val="43137"/>
                    </a:srgbClr>
                  </a:outerShdw>
                </a:effectLst>
              </a:rPr>
              <a:t>S</a:t>
            </a:r>
            <a:r>
              <a:rPr lang="en-US" dirty="0"/>
              <a:t>cheduling</a:t>
            </a:r>
          </a:p>
          <a:p>
            <a:endParaRPr lang="en-US" dirty="0"/>
          </a:p>
          <a:p>
            <a:pPr marL="514350" indent="-514350">
              <a:buFont typeface="+mj-lt"/>
              <a:buAutoNum type="arabicPeriod"/>
            </a:pPr>
            <a:r>
              <a:rPr lang="en-US" dirty="0"/>
              <a:t>Create a set of patient-caregiver offline optimization problems based on past patient flow data or patient flow distribution</a:t>
            </a:r>
          </a:p>
          <a:p>
            <a:pPr marL="514350" indent="-514350">
              <a:buFont typeface="+mj-lt"/>
              <a:buAutoNum type="arabicPeriod"/>
            </a:pPr>
            <a:r>
              <a:rPr lang="en-US" dirty="0"/>
              <a:t>Solve the offline optimization problem</a:t>
            </a:r>
          </a:p>
          <a:p>
            <a:pPr marL="514350" indent="-514350">
              <a:buFont typeface="+mj-lt"/>
              <a:buAutoNum type="arabicPeriod"/>
            </a:pPr>
            <a:r>
              <a:rPr lang="en-US" dirty="0"/>
              <a:t>Translate each assignment in each schedule into training instances</a:t>
            </a:r>
          </a:p>
          <a:p>
            <a:pPr marL="514350" indent="-514350">
              <a:buFont typeface="+mj-lt"/>
              <a:buAutoNum type="arabicPeriod"/>
            </a:pPr>
            <a:r>
              <a:rPr lang="en-US" dirty="0"/>
              <a:t>Train ranking model</a:t>
            </a:r>
          </a:p>
          <a:p>
            <a:pPr marL="514350" indent="-514350">
              <a:buFont typeface="+mj-lt"/>
              <a:buAutoNum type="arabicPeriod"/>
            </a:pPr>
            <a:r>
              <a:rPr lang="en-US" dirty="0"/>
              <a:t>Use the resulting scheduling policy</a:t>
            </a:r>
          </a:p>
          <a:p>
            <a:endParaRPr lang="he-IL" dirty="0"/>
          </a:p>
        </p:txBody>
      </p:sp>
    </p:spTree>
    <p:extLst>
      <p:ext uri="{BB962C8B-B14F-4D97-AF65-F5344CB8AC3E}">
        <p14:creationId xmlns:p14="http://schemas.microsoft.com/office/powerpoint/2010/main" val="388190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endParaRPr lang="he-IL" dirty="0"/>
          </a:p>
        </p:txBody>
      </p:sp>
      <p:sp>
        <p:nvSpPr>
          <p:cNvPr id="3" name="Content Placeholder 2"/>
          <p:cNvSpPr>
            <a:spLocks noGrp="1"/>
          </p:cNvSpPr>
          <p:nvPr>
            <p:ph idx="1"/>
          </p:nvPr>
        </p:nvSpPr>
        <p:spPr/>
        <p:txBody>
          <a:bodyPr/>
          <a:lstStyle/>
          <a:p>
            <a:r>
              <a:rPr lang="en-US" b="1" dirty="0">
                <a:effectLst>
                  <a:outerShdw blurRad="38100" dist="38100" dir="2700000" algn="tl">
                    <a:srgbClr val="000000">
                      <a:alpha val="43137"/>
                    </a:srgbClr>
                  </a:outerShdw>
                </a:effectLst>
              </a:rPr>
              <a:t>LBS </a:t>
            </a:r>
            <a:r>
              <a:rPr lang="en-US" dirty="0"/>
              <a:t>– </a:t>
            </a:r>
            <a:r>
              <a:rPr lang="en-US" b="1" dirty="0">
                <a:effectLst>
                  <a:outerShdw blurRad="38100" dist="38100" dir="2700000" algn="tl">
                    <a:srgbClr val="000000">
                      <a:alpha val="43137"/>
                    </a:srgbClr>
                  </a:outerShdw>
                </a:effectLst>
              </a:rPr>
              <a:t>L</a:t>
            </a:r>
            <a:r>
              <a:rPr lang="en-US" dirty="0"/>
              <a:t>earning </a:t>
            </a:r>
            <a:r>
              <a:rPr lang="en-US" b="1" dirty="0">
                <a:effectLst>
                  <a:outerShdw blurRad="38100" dist="38100" dir="2700000" algn="tl">
                    <a:srgbClr val="000000">
                      <a:alpha val="43137"/>
                    </a:srgbClr>
                  </a:outerShdw>
                </a:effectLst>
              </a:rPr>
              <a:t>B</a:t>
            </a:r>
            <a:r>
              <a:rPr lang="en-US" dirty="0"/>
              <a:t>ased </a:t>
            </a:r>
            <a:r>
              <a:rPr lang="en-US" b="1" dirty="0">
                <a:effectLst>
                  <a:outerShdw blurRad="38100" dist="38100" dir="2700000" algn="tl">
                    <a:srgbClr val="000000">
                      <a:alpha val="43137"/>
                    </a:srgbClr>
                  </a:outerShdw>
                </a:effectLst>
              </a:rPr>
              <a:t>S</a:t>
            </a:r>
            <a:r>
              <a:rPr lang="en-US" dirty="0"/>
              <a:t>cheduling</a:t>
            </a:r>
          </a:p>
          <a:p>
            <a:endParaRPr lang="en-US" dirty="0"/>
          </a:p>
          <a:p>
            <a:pPr marL="514350" indent="-514350">
              <a:buFont typeface="+mj-lt"/>
              <a:buAutoNum type="arabicPeriod"/>
            </a:pPr>
            <a:r>
              <a:rPr lang="en-US" dirty="0">
                <a:solidFill>
                  <a:srgbClr val="C00000"/>
                </a:solidFill>
              </a:rPr>
              <a:t>Create a set of patient-caregiver offline optimization problems based on past patient flow data or patient flow distribution</a:t>
            </a:r>
          </a:p>
          <a:p>
            <a:pPr marL="514350" indent="-514350">
              <a:buFont typeface="+mj-lt"/>
              <a:buAutoNum type="arabicPeriod"/>
            </a:pPr>
            <a:r>
              <a:rPr lang="en-US" dirty="0"/>
              <a:t>Solve the offline optimization problem</a:t>
            </a:r>
          </a:p>
          <a:p>
            <a:pPr marL="514350" indent="-514350">
              <a:buFont typeface="+mj-lt"/>
              <a:buAutoNum type="arabicPeriod"/>
            </a:pPr>
            <a:r>
              <a:rPr lang="en-US" dirty="0"/>
              <a:t>Translate each assignment in each schedule into training instances</a:t>
            </a:r>
          </a:p>
          <a:p>
            <a:pPr marL="514350" indent="-514350">
              <a:buFont typeface="+mj-lt"/>
              <a:buAutoNum type="arabicPeriod"/>
            </a:pPr>
            <a:r>
              <a:rPr lang="en-US" dirty="0"/>
              <a:t>Train ranking model</a:t>
            </a:r>
          </a:p>
          <a:p>
            <a:pPr marL="514350" indent="-514350">
              <a:buFont typeface="+mj-lt"/>
              <a:buAutoNum type="arabicPeriod"/>
            </a:pPr>
            <a:r>
              <a:rPr lang="en-US" dirty="0"/>
              <a:t>Use the resulting scheduling policy</a:t>
            </a:r>
          </a:p>
          <a:p>
            <a:endParaRPr lang="he-IL" dirty="0"/>
          </a:p>
        </p:txBody>
      </p:sp>
    </p:spTree>
    <p:extLst>
      <p:ext uri="{BB962C8B-B14F-4D97-AF65-F5344CB8AC3E}">
        <p14:creationId xmlns:p14="http://schemas.microsoft.com/office/powerpoint/2010/main" val="26822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 model</a:t>
            </a:r>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576733" y="1634186"/>
            <a:ext cx="5038532" cy="4542777"/>
            <a:chOff x="5980922" y="427189"/>
            <a:chExt cx="5831634" cy="5021889"/>
          </a:xfrm>
        </p:grpSpPr>
        <p:grpSp>
          <p:nvGrpSpPr>
            <p:cNvPr id="5" name="Group 4"/>
            <p:cNvGrpSpPr/>
            <p:nvPr/>
          </p:nvGrpSpPr>
          <p:grpSpPr>
            <a:xfrm>
              <a:off x="5980922" y="822325"/>
              <a:ext cx="5831634" cy="4626753"/>
              <a:chOff x="2143401" y="1968759"/>
              <a:chExt cx="6253438" cy="4690080"/>
            </a:xfrm>
          </p:grpSpPr>
          <p:pic>
            <p:nvPicPr>
              <p:cNvPr id="7" name="Picture 2" descr="××¢×××¡ ×××ª× ××××××, ×××¤×¢×: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401" y="1968759"/>
                <a:ext cx="6253438" cy="469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referRelativeResize="0">
                <a:picLocks/>
              </p:cNvPicPr>
              <p:nvPr/>
            </p:nvPicPr>
            <p:blipFill rotWithShape="1">
              <a:blip r:embed="rId4"/>
              <a:srcRect l="6646" t="11531" r="7793" b="66074"/>
              <a:stretch/>
            </p:blipFill>
            <p:spPr>
              <a:xfrm rot="60000">
                <a:off x="2452426" y="3054521"/>
                <a:ext cx="4628209" cy="880000"/>
              </a:xfrm>
              <a:prstGeom prst="rect">
                <a:avLst/>
              </a:prstGeom>
            </p:spPr>
          </p:pic>
        </p:grpSp>
        <p:pic>
          <p:nvPicPr>
            <p:cNvPr id="6" name="Picture 5"/>
            <p:cNvPicPr>
              <a:picLocks noChangeAspect="1"/>
            </p:cNvPicPr>
            <p:nvPr/>
          </p:nvPicPr>
          <p:blipFill>
            <a:blip r:embed="rId5"/>
            <a:stretch>
              <a:fillRect/>
            </a:stretch>
          </p:blipFill>
          <p:spPr>
            <a:xfrm>
              <a:off x="6289848" y="427189"/>
              <a:ext cx="1527650" cy="1527650"/>
            </a:xfrm>
            <a:prstGeom prst="rect">
              <a:avLst/>
            </a:prstGeom>
          </p:spPr>
        </p:pic>
      </p:grpSp>
      <p:pic>
        <p:nvPicPr>
          <p:cNvPr id="9" name="Picture 8"/>
          <p:cNvPicPr>
            <a:picLocks noChangeAspect="1"/>
          </p:cNvPicPr>
          <p:nvPr/>
        </p:nvPicPr>
        <p:blipFill>
          <a:blip r:embed="rId6"/>
          <a:stretch>
            <a:fillRect/>
          </a:stretch>
        </p:blipFill>
        <p:spPr>
          <a:xfrm>
            <a:off x="1137100" y="2062217"/>
            <a:ext cx="9148664" cy="3529836"/>
          </a:xfrm>
          <a:prstGeom prst="rect">
            <a:avLst/>
          </a:prstGeom>
        </p:spPr>
      </p:pic>
      <p:pic>
        <p:nvPicPr>
          <p:cNvPr id="10" name="Picture 9"/>
          <p:cNvPicPr>
            <a:picLocks noChangeAspect="1"/>
          </p:cNvPicPr>
          <p:nvPr/>
        </p:nvPicPr>
        <p:blipFill>
          <a:blip r:embed="rId7"/>
          <a:stretch>
            <a:fillRect/>
          </a:stretch>
        </p:blipFill>
        <p:spPr>
          <a:xfrm>
            <a:off x="1172117" y="2062217"/>
            <a:ext cx="9807407" cy="4207783"/>
          </a:xfrm>
          <a:prstGeom prst="rect">
            <a:avLst/>
          </a:prstGeom>
        </p:spPr>
      </p:pic>
      <p:grpSp>
        <p:nvGrpSpPr>
          <p:cNvPr id="11" name="Group 10"/>
          <p:cNvGrpSpPr/>
          <p:nvPr/>
        </p:nvGrpSpPr>
        <p:grpSpPr>
          <a:xfrm>
            <a:off x="9492363" y="-12051"/>
            <a:ext cx="2519266" cy="2271389"/>
            <a:chOff x="5980922" y="427189"/>
            <a:chExt cx="5831634" cy="5021889"/>
          </a:xfrm>
        </p:grpSpPr>
        <p:grpSp>
          <p:nvGrpSpPr>
            <p:cNvPr id="12" name="Group 11"/>
            <p:cNvGrpSpPr/>
            <p:nvPr/>
          </p:nvGrpSpPr>
          <p:grpSpPr>
            <a:xfrm>
              <a:off x="5980922" y="822325"/>
              <a:ext cx="5831634" cy="4626753"/>
              <a:chOff x="2143401" y="1968759"/>
              <a:chExt cx="6253438" cy="4690080"/>
            </a:xfrm>
          </p:grpSpPr>
          <p:pic>
            <p:nvPicPr>
              <p:cNvPr id="14" name="Picture 2" descr="××¢×××¡ ×××ª× ××××××, ×××¤×¢×: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401" y="1968759"/>
                <a:ext cx="6253438" cy="46900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referRelativeResize="0">
                <a:picLocks/>
              </p:cNvPicPr>
              <p:nvPr/>
            </p:nvPicPr>
            <p:blipFill rotWithShape="1">
              <a:blip r:embed="rId4"/>
              <a:srcRect l="6646" t="11531" r="7793" b="66074"/>
              <a:stretch/>
            </p:blipFill>
            <p:spPr>
              <a:xfrm rot="60000">
                <a:off x="2452426" y="3054521"/>
                <a:ext cx="4628209" cy="880000"/>
              </a:xfrm>
              <a:prstGeom prst="rect">
                <a:avLst/>
              </a:prstGeom>
            </p:spPr>
          </p:pic>
        </p:grpSp>
        <p:pic>
          <p:nvPicPr>
            <p:cNvPr id="13" name="Picture 12"/>
            <p:cNvPicPr>
              <a:picLocks noChangeAspect="1"/>
            </p:cNvPicPr>
            <p:nvPr/>
          </p:nvPicPr>
          <p:blipFill>
            <a:blip r:embed="rId5"/>
            <a:stretch>
              <a:fillRect/>
            </a:stretch>
          </p:blipFill>
          <p:spPr>
            <a:xfrm>
              <a:off x="6289848" y="427189"/>
              <a:ext cx="1527650" cy="1527650"/>
            </a:xfrm>
            <a:prstGeom prst="rect">
              <a:avLst/>
            </a:prstGeom>
          </p:spPr>
        </p:pic>
      </p:grpSp>
    </p:spTree>
    <p:extLst>
      <p:ext uri="{BB962C8B-B14F-4D97-AF65-F5344CB8AC3E}">
        <p14:creationId xmlns:p14="http://schemas.microsoft.com/office/powerpoint/2010/main" val="23526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TotalTime>
  <Words>1574</Words>
  <Application>Microsoft Office PowerPoint</Application>
  <PresentationFormat>Widescreen</PresentationFormat>
  <Paragraphs>211</Paragraphs>
  <Slides>23</Slides>
  <Notes>19</Notes>
  <HiddenSlides>2</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Emergency Department Online Patient-Caregiver Scheduling</vt:lpstr>
      <vt:lpstr>Emergency Department</vt:lpstr>
      <vt:lpstr>Emergency Department</vt:lpstr>
      <vt:lpstr>Triage</vt:lpstr>
      <vt:lpstr>Goal</vt:lpstr>
      <vt:lpstr>Method</vt:lpstr>
      <vt:lpstr>Method</vt:lpstr>
      <vt:lpstr>Method</vt:lpstr>
      <vt:lpstr>ED model</vt:lpstr>
      <vt:lpstr>ED patient flow</vt:lpstr>
      <vt:lpstr>Method</vt:lpstr>
      <vt:lpstr>Mixed Integer Linear Program</vt:lpstr>
      <vt:lpstr>Method</vt:lpstr>
      <vt:lpstr>Training Dataset</vt:lpstr>
      <vt:lpstr>Method</vt:lpstr>
      <vt:lpstr>Training Ranking Function</vt:lpstr>
      <vt:lpstr>Method</vt:lpstr>
      <vt:lpstr>Online Algorithm</vt:lpstr>
      <vt:lpstr>Results</vt:lpstr>
      <vt:lpstr>Conclusions</vt:lpstr>
      <vt:lpstr>Thanks</vt:lpstr>
      <vt:lpstr>Feature Vector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Department triage using deep-learning-based online scheduling</dc:title>
  <dc:creator>Hanan Rosemarin</dc:creator>
  <cp:lastModifiedBy>HANAN ROSEMARIN</cp:lastModifiedBy>
  <cp:revision>75</cp:revision>
  <dcterms:created xsi:type="dcterms:W3CDTF">2018-11-11T14:41:14Z</dcterms:created>
  <dcterms:modified xsi:type="dcterms:W3CDTF">2018-11-18T16:27:28Z</dcterms:modified>
</cp:coreProperties>
</file>